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59" r:id="rId4"/>
    <p:sldId id="268" r:id="rId5"/>
    <p:sldId id="260" r:id="rId6"/>
    <p:sldId id="266" r:id="rId7"/>
    <p:sldId id="270" r:id="rId8"/>
    <p:sldId id="267" r:id="rId9"/>
    <p:sldId id="272" r:id="rId10"/>
    <p:sldId id="261" r:id="rId11"/>
    <p:sldId id="263" r:id="rId12"/>
    <p:sldId id="264" r:id="rId13"/>
    <p:sldId id="275" r:id="rId14"/>
    <p:sldId id="276" r:id="rId15"/>
    <p:sldId id="273" r:id="rId16"/>
    <p:sldId id="274" r:id="rId1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245" y="32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68975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209758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241470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4975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81256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169865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33468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394359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126019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200203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F3F26B-D50C-4949-8349-E43131D9C846}" type="datetimeFigureOut">
              <a:rPr kumimoji="1" lang="ja-JP" altLang="en-US" smtClean="0"/>
              <a:t>2023/2/10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57538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3F26B-D50C-4949-8349-E43131D9C846}" type="datetimeFigureOut">
              <a:rPr kumimoji="1" lang="ja-JP" altLang="en-US" smtClean="0"/>
              <a:t>2023/2/10</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7F3BC-58EB-4E49-8C29-3DE41794D341}" type="slidenum">
              <a:rPr kumimoji="1" lang="ja-JP" altLang="en-US" smtClean="0"/>
              <a:t>‹#›</a:t>
            </a:fld>
            <a:endParaRPr kumimoji="1" lang="ja-JP" altLang="en-US"/>
          </a:p>
        </p:txBody>
      </p:sp>
    </p:spTree>
    <p:extLst>
      <p:ext uri="{BB962C8B-B14F-4D97-AF65-F5344CB8AC3E}">
        <p14:creationId xmlns:p14="http://schemas.microsoft.com/office/powerpoint/2010/main" val="1689743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163" y="2340334"/>
            <a:ext cx="8991673" cy="1754326"/>
          </a:xfrm>
          <a:prstGeom prst="rect">
            <a:avLst/>
          </a:prstGeom>
          <a:noFill/>
        </p:spPr>
        <p:txBody>
          <a:bodyPr wrap="square" rtlCol="0">
            <a:spAutoFit/>
          </a:bodyPr>
          <a:lstStyle/>
          <a:p>
            <a:pPr algn="ctr"/>
            <a:r>
              <a:rPr kumimoji="1" lang="en-US" altLang="ja-JP" sz="5400" dirty="0"/>
              <a:t>Mn/Fe(110)</a:t>
            </a:r>
            <a:r>
              <a:rPr kumimoji="1" lang="ja-JP" altLang="en-US" sz="5400" dirty="0"/>
              <a:t>界面の電子状態</a:t>
            </a:r>
            <a:endParaRPr kumimoji="1" lang="en-US" altLang="ja-JP" sz="5400" dirty="0"/>
          </a:p>
          <a:p>
            <a:pPr algn="ctr"/>
            <a:r>
              <a:rPr kumimoji="1" lang="ja-JP" altLang="en-US" sz="5400" dirty="0"/>
              <a:t>とスピン構造の理論研究</a:t>
            </a:r>
            <a:endParaRPr kumimoji="1" lang="ja-JP" altLang="en-US" sz="5400" b="1" dirty="0">
              <a:latin typeface="游ゴシック体 ミディアム"/>
              <a:ea typeface="游ゴシック体 ミディアム"/>
              <a:cs typeface="游ゴシック体 ミディアム"/>
            </a:endParaRPr>
          </a:p>
        </p:txBody>
      </p:sp>
      <p:sp>
        <p:nvSpPr>
          <p:cNvPr id="2" name="テキスト ボックス 1">
            <a:extLst>
              <a:ext uri="{FF2B5EF4-FFF2-40B4-BE49-F238E27FC236}">
                <a16:creationId xmlns:a16="http://schemas.microsoft.com/office/drawing/2014/main" id="{119D80A5-F4F8-7AF4-A123-549C4954323A}"/>
              </a:ext>
            </a:extLst>
          </p:cNvPr>
          <p:cNvSpPr txBox="1"/>
          <p:nvPr/>
        </p:nvSpPr>
        <p:spPr>
          <a:xfrm>
            <a:off x="721387" y="5180412"/>
            <a:ext cx="6211957" cy="1015663"/>
          </a:xfrm>
          <a:prstGeom prst="rect">
            <a:avLst/>
          </a:prstGeom>
          <a:noFill/>
        </p:spPr>
        <p:txBody>
          <a:bodyPr wrap="none" rtlCol="0">
            <a:spAutoFit/>
          </a:bodyPr>
          <a:lstStyle/>
          <a:p>
            <a:pPr algn="ctr"/>
            <a:r>
              <a:rPr kumimoji="1" lang="ja-JP" altLang="en-US" sz="2000" dirty="0">
                <a:latin typeface="MS Gothic" panose="020B0609070205080204" pitchFamily="49" charset="-128"/>
                <a:ea typeface="MS Gothic" panose="020B0609070205080204" pitchFamily="49" charset="-128"/>
              </a:rPr>
              <a:t>千葉大学 工学部 総合工学科 物質科学コース</a:t>
            </a:r>
            <a:endParaRPr kumimoji="1" lang="en-US" altLang="ja-JP" sz="2000" dirty="0">
              <a:latin typeface="MS Gothic" panose="020B0609070205080204" pitchFamily="49" charset="-128"/>
              <a:ea typeface="MS Gothic" panose="020B0609070205080204" pitchFamily="49" charset="-128"/>
            </a:endParaRPr>
          </a:p>
          <a:p>
            <a:pPr algn="ctr"/>
            <a:endParaRPr kumimoji="1" lang="en-US" altLang="ja-JP" sz="2000" dirty="0">
              <a:latin typeface="MS Gothic" panose="020B0609070205080204" pitchFamily="49" charset="-128"/>
              <a:ea typeface="MS Gothic" panose="020B0609070205080204" pitchFamily="49" charset="-128"/>
            </a:endParaRPr>
          </a:p>
          <a:p>
            <a:pPr algn="ctr"/>
            <a:r>
              <a:rPr kumimoji="1" lang="ja-JP" altLang="en-US" sz="2000" dirty="0">
                <a:latin typeface="MS Gothic" panose="020B0609070205080204" pitchFamily="49" charset="-128"/>
                <a:ea typeface="MS Gothic" panose="020B0609070205080204" pitchFamily="49" charset="-128"/>
              </a:rPr>
              <a:t>量子物性分光理論　</a:t>
            </a:r>
            <a:r>
              <a:rPr lang="en" altLang="ja-JP" sz="2000" b="0" i="0" dirty="0" err="1">
                <a:solidFill>
                  <a:srgbClr val="000000"/>
                </a:solidFill>
                <a:effectLst/>
                <a:latin typeface="Helvetica" pitchFamily="2" charset="0"/>
              </a:rPr>
              <a:t>Krüger</a:t>
            </a:r>
            <a:r>
              <a:rPr lang="ja-JP" altLang="en-US" sz="2000" b="0" i="0" dirty="0">
                <a:solidFill>
                  <a:srgbClr val="000000"/>
                </a:solidFill>
                <a:effectLst/>
                <a:latin typeface="MS Gothic" panose="020B0609070205080204" pitchFamily="49" charset="-128"/>
                <a:ea typeface="MS Gothic" panose="020B0609070205080204" pitchFamily="49" charset="-128"/>
              </a:rPr>
              <a:t>・岩原研究室　</a:t>
            </a:r>
            <a:r>
              <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松原</a:t>
            </a:r>
            <a:r>
              <a:rPr lang="en-US"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颯汰</a:t>
            </a:r>
            <a:endParaRPr kumimoji="1" lang="en-US" altLang="ja-JP" sz="2000" dirty="0">
              <a:latin typeface="MS Gothic" panose="020B0609070205080204" pitchFamily="49" charset="-128"/>
              <a:ea typeface="MS Gothic" panose="020B0609070205080204" pitchFamily="49" charset="-128"/>
            </a:endParaRPr>
          </a:p>
        </p:txBody>
      </p:sp>
      <p:pic>
        <p:nvPicPr>
          <p:cNvPr id="3" name="図 2" descr="ロゴ, 会社名&#10;&#10;自動的に生成された説明">
            <a:extLst>
              <a:ext uri="{FF2B5EF4-FFF2-40B4-BE49-F238E27FC236}">
                <a16:creationId xmlns:a16="http://schemas.microsoft.com/office/drawing/2014/main" id="{AE315150-29F2-B24B-4708-BD0B0E46357F}"/>
              </a:ext>
            </a:extLst>
          </p:cNvPr>
          <p:cNvPicPr>
            <a:picLocks noChangeAspect="1"/>
          </p:cNvPicPr>
          <p:nvPr/>
        </p:nvPicPr>
        <p:blipFill>
          <a:blip r:embed="rId2"/>
          <a:stretch>
            <a:fillRect/>
          </a:stretch>
        </p:blipFill>
        <p:spPr>
          <a:xfrm>
            <a:off x="7232552" y="4889742"/>
            <a:ext cx="1696110" cy="1500221"/>
          </a:xfrm>
          <a:prstGeom prst="rect">
            <a:avLst/>
          </a:prstGeom>
        </p:spPr>
      </p:pic>
    </p:spTree>
    <p:extLst>
      <p:ext uri="{BB962C8B-B14F-4D97-AF65-F5344CB8AC3E}">
        <p14:creationId xmlns:p14="http://schemas.microsoft.com/office/powerpoint/2010/main" val="20035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サブタイトル 2"/>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結果</a:t>
            </a:r>
            <a:endParaRPr lang="en-US" altLang="ja-JP" sz="3600" dirty="0">
              <a:solidFill>
                <a:schemeClr val="tx1"/>
              </a:solidFill>
              <a:latin typeface="游ゴシック体 ボールド"/>
              <a:ea typeface="游ゴシック体 ボールド"/>
              <a:cs typeface="游ゴシック体 ボールド"/>
            </a:endParaRPr>
          </a:p>
          <a:p>
            <a:pPr algn="l"/>
            <a:endParaRPr lang="ja-JP" altLang="en-US" sz="3600" dirty="0">
              <a:solidFill>
                <a:schemeClr val="tx1"/>
              </a:solidFill>
              <a:latin typeface="游ゴシック体 ボールド"/>
              <a:ea typeface="游ゴシック体 ボールド"/>
              <a:cs typeface="游ゴシック体 ボールド"/>
            </a:endParaRPr>
          </a:p>
        </p:txBody>
      </p:sp>
      <p:sp>
        <p:nvSpPr>
          <p:cNvPr id="7" name="正方形/長方形 6"/>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8218108" y="6130155"/>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9</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15" name="テキスト ボックス 14">
            <a:extLst>
              <a:ext uri="{FF2B5EF4-FFF2-40B4-BE49-F238E27FC236}">
                <a16:creationId xmlns:a16="http://schemas.microsoft.com/office/drawing/2014/main" id="{37B41151-592A-ABA3-8BA2-D629A913964A}"/>
              </a:ext>
            </a:extLst>
          </p:cNvPr>
          <p:cNvSpPr txBox="1"/>
          <p:nvPr/>
        </p:nvSpPr>
        <p:spPr>
          <a:xfrm>
            <a:off x="411332" y="1386283"/>
            <a:ext cx="4350871" cy="523220"/>
          </a:xfrm>
          <a:prstGeom prst="rect">
            <a:avLst/>
          </a:prstGeom>
          <a:noFill/>
        </p:spPr>
        <p:txBody>
          <a:bodyPr wrap="none" rtlCol="0">
            <a:spAutoFit/>
          </a:bodyPr>
          <a:lstStyle/>
          <a:p>
            <a:r>
              <a:rPr lang="en-US" altLang="ja-JP" sz="2800" dirty="0">
                <a:solidFill>
                  <a:schemeClr val="tx1"/>
                </a:solidFill>
                <a:latin typeface="游ゴシック体 ミディアム"/>
                <a:ea typeface="游ゴシック体 ミディアム"/>
                <a:cs typeface="游ゴシック体 ミディアム"/>
              </a:rPr>
              <a:t>■</a:t>
            </a:r>
            <a:r>
              <a:rPr lang="ja-JP" altLang="en-US" sz="2800" dirty="0">
                <a:solidFill>
                  <a:schemeClr val="tx1"/>
                </a:solidFill>
                <a:latin typeface="游ゴシック体 ミディアム"/>
                <a:ea typeface="游ゴシック体 ミディアム"/>
                <a:cs typeface="游ゴシック体 ミディアム"/>
              </a:rPr>
              <a:t>イジングモデル計算結果</a:t>
            </a:r>
            <a:endParaRPr kumimoji="1" lang="ja-JP" altLang="en-US" sz="2800" dirty="0"/>
          </a:p>
        </p:txBody>
      </p:sp>
      <p:graphicFrame>
        <p:nvGraphicFramePr>
          <p:cNvPr id="19" name="表 19">
            <a:extLst>
              <a:ext uri="{FF2B5EF4-FFF2-40B4-BE49-F238E27FC236}">
                <a16:creationId xmlns:a16="http://schemas.microsoft.com/office/drawing/2014/main" id="{B828784E-CFC0-BE93-E4B9-73C659DA3CDB}"/>
              </a:ext>
            </a:extLst>
          </p:cNvPr>
          <p:cNvGraphicFramePr>
            <a:graphicFrameLocks noGrp="1"/>
          </p:cNvGraphicFramePr>
          <p:nvPr>
            <p:extLst>
              <p:ext uri="{D42A27DB-BD31-4B8C-83A1-F6EECF244321}">
                <p14:modId xmlns:p14="http://schemas.microsoft.com/office/powerpoint/2010/main" val="2039127741"/>
              </p:ext>
            </p:extLst>
          </p:nvPr>
        </p:nvGraphicFramePr>
        <p:xfrm>
          <a:off x="187028" y="2413659"/>
          <a:ext cx="8875181" cy="3212340"/>
        </p:xfrm>
        <a:graphic>
          <a:graphicData uri="http://schemas.openxmlformats.org/drawingml/2006/table">
            <a:tbl>
              <a:tblPr firstRow="1" bandRow="1">
                <a:tableStyleId>{5C22544A-7EE6-4342-B048-85BDC9FD1C3A}</a:tableStyleId>
              </a:tblPr>
              <a:tblGrid>
                <a:gridCol w="1480316">
                  <a:extLst>
                    <a:ext uri="{9D8B030D-6E8A-4147-A177-3AD203B41FA5}">
                      <a16:colId xmlns:a16="http://schemas.microsoft.com/office/drawing/2014/main" val="4196760429"/>
                    </a:ext>
                  </a:extLst>
                </a:gridCol>
                <a:gridCol w="1478973">
                  <a:extLst>
                    <a:ext uri="{9D8B030D-6E8A-4147-A177-3AD203B41FA5}">
                      <a16:colId xmlns:a16="http://schemas.microsoft.com/office/drawing/2014/main" val="4001300874"/>
                    </a:ext>
                  </a:extLst>
                </a:gridCol>
                <a:gridCol w="1478973">
                  <a:extLst>
                    <a:ext uri="{9D8B030D-6E8A-4147-A177-3AD203B41FA5}">
                      <a16:colId xmlns:a16="http://schemas.microsoft.com/office/drawing/2014/main" val="3525405232"/>
                    </a:ext>
                  </a:extLst>
                </a:gridCol>
                <a:gridCol w="1478973">
                  <a:extLst>
                    <a:ext uri="{9D8B030D-6E8A-4147-A177-3AD203B41FA5}">
                      <a16:colId xmlns:a16="http://schemas.microsoft.com/office/drawing/2014/main" val="822653598"/>
                    </a:ext>
                  </a:extLst>
                </a:gridCol>
                <a:gridCol w="1478973">
                  <a:extLst>
                    <a:ext uri="{9D8B030D-6E8A-4147-A177-3AD203B41FA5}">
                      <a16:colId xmlns:a16="http://schemas.microsoft.com/office/drawing/2014/main" val="657058870"/>
                    </a:ext>
                  </a:extLst>
                </a:gridCol>
                <a:gridCol w="1478973">
                  <a:extLst>
                    <a:ext uri="{9D8B030D-6E8A-4147-A177-3AD203B41FA5}">
                      <a16:colId xmlns:a16="http://schemas.microsoft.com/office/drawing/2014/main" val="1410201357"/>
                    </a:ext>
                  </a:extLst>
                </a:gridCol>
              </a:tblGrid>
              <a:tr h="803085">
                <a:tc>
                  <a:txBody>
                    <a:bodyPr/>
                    <a:lstStyle/>
                    <a:p>
                      <a:pPr algn="l" fontAlgn="ctr"/>
                      <a:endParaRPr lang="ja-JP" altLang="en-US" sz="2400" b="0" i="0" u="none" strike="noStrike" dirty="0">
                        <a:solidFill>
                          <a:srgbClr val="000000"/>
                        </a:solidFill>
                        <a:effectLst/>
                        <a:latin typeface="游ゴシック体 ミディアム"/>
                        <a:ea typeface="游ゴシック" panose="020B0400000000000000" pitchFamily="50" charset="-128"/>
                      </a:endParaRPr>
                    </a:p>
                  </a:txBody>
                  <a:tcPr marL="4763" marR="4763" marT="4763" marB="0" anchor="ctr">
                    <a:solidFill>
                      <a:schemeClr val="accent3">
                        <a:lumMod val="60000"/>
                        <a:lumOff val="40000"/>
                      </a:schemeClr>
                    </a:solidFill>
                  </a:tcPr>
                </a:tc>
                <a:tc>
                  <a:txBody>
                    <a:bodyPr/>
                    <a:lstStyle/>
                    <a:p>
                      <a:pPr algn="just"/>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400" b="0" kern="100" dirty="0">
                          <a:solidFill>
                            <a:schemeClr val="tx1"/>
                          </a:solidFill>
                          <a:effectLst/>
                          <a:latin typeface="游ゴシック体 ミディアム"/>
                          <a:ea typeface="游明朝" panose="02020400000000000000" pitchFamily="18" charset="-128"/>
                          <a:cs typeface="Times New Roman" panose="02020603050405020304" pitchFamily="18" charset="0"/>
                        </a:rPr>
                        <a:t>J</a:t>
                      </a:r>
                      <a:r>
                        <a:rPr lang="en-US" altLang="ja-JP" sz="2400" b="0" kern="100" baseline="-25000" dirty="0">
                          <a:solidFill>
                            <a:schemeClr val="tx1"/>
                          </a:solidFill>
                          <a:effectLst/>
                          <a:latin typeface="游ゴシック体 ミディアム"/>
                          <a:ea typeface="游明朝" panose="02020400000000000000" pitchFamily="18" charset="-128"/>
                          <a:cs typeface="Times New Roman" panose="02020603050405020304" pitchFamily="18" charset="0"/>
                        </a:rPr>
                        <a:t>1</a:t>
                      </a:r>
                      <a:r>
                        <a:rPr lang="ja-JP" altLang="en-US" sz="2400" b="1" i="0" u="none" strike="noStrike" kern="100" baseline="-25000" dirty="0">
                          <a:solidFill>
                            <a:schemeClr val="lt1"/>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sz="2400" b="0" i="0" u="none" strike="noStrike" dirty="0">
                          <a:solidFill>
                            <a:srgbClr val="000000"/>
                          </a:solidFill>
                          <a:effectLst/>
                          <a:latin typeface="游ゴシック体 ミディアム"/>
                          <a:ea typeface="游ゴシック" panose="020B0400000000000000" pitchFamily="50" charset="-128"/>
                        </a:rPr>
                        <a:t>(</a:t>
                      </a:r>
                      <a:r>
                        <a:rPr lang="en-US" sz="2400" b="0" i="0" u="none" strike="noStrike" dirty="0" err="1">
                          <a:solidFill>
                            <a:srgbClr val="000000"/>
                          </a:solidFill>
                          <a:effectLst/>
                          <a:latin typeface="游ゴシック体 ミディアム"/>
                          <a:ea typeface="游ゴシック" panose="020B0400000000000000" pitchFamily="50" charset="-128"/>
                        </a:rPr>
                        <a:t>meV</a:t>
                      </a:r>
                      <a:r>
                        <a:rPr lang="en-US"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60000"/>
                        <a:lumOff val="40000"/>
                      </a:schemeClr>
                    </a:solidFill>
                  </a:tcPr>
                </a:tc>
                <a:tc>
                  <a:txBody>
                    <a:bodyPr/>
                    <a:lstStyle/>
                    <a:p>
                      <a:pPr algn="ctr" fontAlgn="ctr"/>
                      <a:r>
                        <a:rPr lang="en-US" altLang="ja-JP" sz="2400" b="0" kern="100" dirty="0">
                          <a:solidFill>
                            <a:schemeClr val="tx1"/>
                          </a:solidFill>
                          <a:effectLst/>
                          <a:latin typeface="游ゴシック体 ミディアム"/>
                          <a:ea typeface="游明朝" panose="02020400000000000000" pitchFamily="18" charset="-128"/>
                          <a:cs typeface="Times New Roman" panose="02020603050405020304" pitchFamily="18" charset="0"/>
                        </a:rPr>
                        <a:t>J</a:t>
                      </a:r>
                      <a:r>
                        <a:rPr lang="en-US" altLang="ja-JP" sz="2400" b="0" kern="100" baseline="-25000" dirty="0">
                          <a:solidFill>
                            <a:schemeClr val="tx1"/>
                          </a:solidFill>
                          <a:effectLst/>
                          <a:latin typeface="游ゴシック体 ミディアム"/>
                          <a:ea typeface="游明朝" panose="02020400000000000000" pitchFamily="18" charset="-128"/>
                          <a:cs typeface="Times New Roman" panose="02020603050405020304" pitchFamily="18" charset="0"/>
                        </a:rPr>
                        <a:t>2</a:t>
                      </a:r>
                      <a:r>
                        <a:rPr lang="en-US" sz="2400" b="0" i="0" u="none" strike="noStrike" dirty="0">
                          <a:solidFill>
                            <a:srgbClr val="000000"/>
                          </a:solidFill>
                          <a:effectLst/>
                          <a:latin typeface="游ゴシック体 ミディアム"/>
                          <a:ea typeface="游ゴシック" panose="020B0400000000000000" pitchFamily="50" charset="-128"/>
                        </a:rPr>
                        <a:t> (</a:t>
                      </a:r>
                      <a:r>
                        <a:rPr lang="en-US" sz="2400" b="0" i="0" u="none" strike="noStrike" dirty="0" err="1">
                          <a:solidFill>
                            <a:srgbClr val="000000"/>
                          </a:solidFill>
                          <a:effectLst/>
                          <a:latin typeface="游ゴシック体 ミディアム"/>
                          <a:ea typeface="游ゴシック" panose="020B0400000000000000" pitchFamily="50" charset="-128"/>
                        </a:rPr>
                        <a:t>meV</a:t>
                      </a:r>
                      <a:r>
                        <a:rPr lang="en-US"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60000"/>
                        <a:lumOff val="40000"/>
                      </a:schemeClr>
                    </a:solidFill>
                  </a:tcPr>
                </a:tc>
                <a:tc>
                  <a:txBody>
                    <a:bodyPr/>
                    <a:lstStyle/>
                    <a:p>
                      <a:pPr algn="ctr" fontAlgn="ctr"/>
                      <a:r>
                        <a:rPr lang="en-US" altLang="ja-JP" sz="2400" b="0" kern="100" dirty="0">
                          <a:solidFill>
                            <a:schemeClr val="tx1"/>
                          </a:solidFill>
                          <a:effectLst/>
                          <a:latin typeface="游ゴシック体 ミディアム"/>
                          <a:ea typeface="游明朝" panose="02020400000000000000" pitchFamily="18" charset="-128"/>
                          <a:cs typeface="Times New Roman" panose="02020603050405020304" pitchFamily="18" charset="0"/>
                        </a:rPr>
                        <a:t>J</a:t>
                      </a:r>
                      <a:r>
                        <a:rPr lang="en-US" altLang="ja-JP" sz="2400" b="0" kern="100" baseline="-25000" dirty="0">
                          <a:solidFill>
                            <a:schemeClr val="tx1"/>
                          </a:solidFill>
                          <a:effectLst/>
                          <a:latin typeface="游ゴシック体 ミディアム"/>
                          <a:ea typeface="游明朝" panose="02020400000000000000" pitchFamily="18" charset="-128"/>
                          <a:cs typeface="Times New Roman" panose="02020603050405020304" pitchFamily="18" charset="0"/>
                        </a:rPr>
                        <a:t>3</a:t>
                      </a:r>
                      <a:r>
                        <a:rPr lang="ja-JP" altLang="en-US" sz="2400" b="1" i="0" u="none" strike="noStrike" kern="100" baseline="-25000" dirty="0">
                          <a:solidFill>
                            <a:schemeClr val="lt1"/>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sz="2400" b="0" i="0" u="none" strike="noStrike" dirty="0">
                          <a:solidFill>
                            <a:srgbClr val="000000"/>
                          </a:solidFill>
                          <a:effectLst/>
                          <a:latin typeface="游ゴシック体 ミディアム"/>
                          <a:ea typeface="游ゴシック" panose="020B0400000000000000" pitchFamily="50" charset="-128"/>
                        </a:rPr>
                        <a:t> (</a:t>
                      </a:r>
                      <a:r>
                        <a:rPr lang="en-US" sz="2400" b="0" i="0" u="none" strike="noStrike" dirty="0" err="1">
                          <a:solidFill>
                            <a:srgbClr val="000000"/>
                          </a:solidFill>
                          <a:effectLst/>
                          <a:latin typeface="游ゴシック体 ミディアム"/>
                          <a:ea typeface="游ゴシック" panose="020B0400000000000000" pitchFamily="50" charset="-128"/>
                        </a:rPr>
                        <a:t>meV</a:t>
                      </a:r>
                      <a:r>
                        <a:rPr lang="en-US"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60000"/>
                        <a:lumOff val="40000"/>
                      </a:schemeClr>
                    </a:solidFill>
                  </a:tcPr>
                </a:tc>
                <a:tc>
                  <a:txBody>
                    <a:bodyPr/>
                    <a:lstStyle/>
                    <a:p>
                      <a:pPr algn="ctr" fontAlgn="ctr"/>
                      <a:r>
                        <a:rPr lang="en-US" altLang="ja-JP" sz="2400" b="0" kern="100" dirty="0">
                          <a:solidFill>
                            <a:schemeClr val="tx1"/>
                          </a:solidFill>
                          <a:effectLst/>
                          <a:latin typeface="游ゴシック体 ミディアム"/>
                          <a:ea typeface="游明朝" panose="02020400000000000000" pitchFamily="18" charset="-128"/>
                          <a:cs typeface="Times New Roman" panose="02020603050405020304" pitchFamily="18" charset="0"/>
                        </a:rPr>
                        <a:t>J</a:t>
                      </a:r>
                      <a:r>
                        <a:rPr lang="en-US" altLang="ja-JP" sz="2400" b="0" kern="100" baseline="-25000" dirty="0">
                          <a:solidFill>
                            <a:schemeClr val="tx1"/>
                          </a:solidFill>
                          <a:effectLst/>
                          <a:latin typeface="游ゴシック体 ミディアム"/>
                          <a:ea typeface="游明朝" panose="02020400000000000000" pitchFamily="18" charset="-128"/>
                          <a:cs typeface="Times New Roman" panose="02020603050405020304" pitchFamily="18" charset="0"/>
                        </a:rPr>
                        <a:t>4</a:t>
                      </a:r>
                      <a:r>
                        <a:rPr lang="ja-JP" altLang="en-US" sz="2400" b="1" i="0" u="none" strike="noStrike" kern="100" baseline="-25000" dirty="0">
                          <a:solidFill>
                            <a:schemeClr val="lt1"/>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sz="2400" b="0" i="0" u="none" strike="noStrike" dirty="0">
                          <a:solidFill>
                            <a:srgbClr val="000000"/>
                          </a:solidFill>
                          <a:effectLst/>
                          <a:latin typeface="游ゴシック体 ミディアム"/>
                          <a:ea typeface="游ゴシック" panose="020B0400000000000000" pitchFamily="50" charset="-128"/>
                        </a:rPr>
                        <a:t> (</a:t>
                      </a:r>
                      <a:r>
                        <a:rPr lang="en-US" sz="2400" b="0" i="0" u="none" strike="noStrike" dirty="0" err="1">
                          <a:solidFill>
                            <a:srgbClr val="000000"/>
                          </a:solidFill>
                          <a:effectLst/>
                          <a:latin typeface="游ゴシック体 ミディアム"/>
                          <a:ea typeface="游ゴシック" panose="020B0400000000000000" pitchFamily="50" charset="-128"/>
                        </a:rPr>
                        <a:t>meV</a:t>
                      </a:r>
                      <a:r>
                        <a:rPr lang="en-US"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60000"/>
                        <a:lumOff val="40000"/>
                      </a:schemeClr>
                    </a:solidFill>
                  </a:tcPr>
                </a:tc>
                <a:tc>
                  <a:txBody>
                    <a:bodyPr/>
                    <a:lstStyle/>
                    <a:p>
                      <a:pPr algn="ctr" fontAlgn="ctr"/>
                      <a:r>
                        <a:rPr lang="en-US" altLang="ja-JP" sz="2400" b="0" kern="100" dirty="0">
                          <a:solidFill>
                            <a:schemeClr val="tx1"/>
                          </a:solidFill>
                          <a:effectLst/>
                          <a:latin typeface="游ゴシック体 ミディアム"/>
                          <a:ea typeface="游明朝" panose="02020400000000000000" pitchFamily="18" charset="-128"/>
                          <a:cs typeface="Times New Roman" panose="02020603050405020304" pitchFamily="18" charset="0"/>
                        </a:rPr>
                        <a:t>h</a:t>
                      </a:r>
                      <a:r>
                        <a:rPr lang="en-US" sz="2400" b="0" i="0" u="none" strike="noStrike" dirty="0">
                          <a:solidFill>
                            <a:srgbClr val="000000"/>
                          </a:solidFill>
                          <a:effectLst/>
                          <a:latin typeface="游ゴシック体 ミディアム"/>
                          <a:ea typeface="游ゴシック" panose="020B0400000000000000" pitchFamily="50" charset="-128"/>
                        </a:rPr>
                        <a:t> (</a:t>
                      </a:r>
                      <a:r>
                        <a:rPr lang="en-US" sz="2400" b="0" i="0" u="none" strike="noStrike" dirty="0" err="1">
                          <a:solidFill>
                            <a:srgbClr val="000000"/>
                          </a:solidFill>
                          <a:effectLst/>
                          <a:latin typeface="游ゴシック体 ミディアム"/>
                          <a:ea typeface="游ゴシック" panose="020B0400000000000000" pitchFamily="50" charset="-128"/>
                        </a:rPr>
                        <a:t>meV</a:t>
                      </a:r>
                      <a:r>
                        <a:rPr lang="en-US"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60000"/>
                        <a:lumOff val="40000"/>
                      </a:schemeClr>
                    </a:solidFill>
                  </a:tcPr>
                </a:tc>
                <a:extLst>
                  <a:ext uri="{0D108BD9-81ED-4DB2-BD59-A6C34878D82A}">
                    <a16:rowId xmlns:a16="http://schemas.microsoft.com/office/drawing/2014/main" val="1197956881"/>
                  </a:ext>
                </a:extLst>
              </a:tr>
              <a:tr h="803085">
                <a:tc>
                  <a:txBody>
                    <a:bodyPr/>
                    <a:lstStyle/>
                    <a:p>
                      <a:pPr algn="ctr" fontAlgn="ctr"/>
                      <a:r>
                        <a:rPr lang="en-US" sz="2400" b="0" i="0" u="none" strike="noStrike">
                          <a:solidFill>
                            <a:srgbClr val="000000"/>
                          </a:solidFill>
                          <a:effectLst/>
                          <a:latin typeface="游ゴシック体 ミディアム"/>
                          <a:ea typeface="游ゴシック" panose="020B0400000000000000" pitchFamily="50" charset="-128"/>
                        </a:rPr>
                        <a:t>hexagonal</a:t>
                      </a:r>
                      <a:endParaRPr lang="en-US" sz="2400" b="0" i="0" u="none" strike="noStrike" dirty="0">
                        <a:solidFill>
                          <a:srgbClr val="000000"/>
                        </a:solidFill>
                        <a:effectLst/>
                        <a:latin typeface="游ゴシック体 ミディアム"/>
                        <a:ea typeface="游ゴシック" panose="020B0400000000000000" pitchFamily="50" charset="-128"/>
                      </a:endParaRPr>
                    </a:p>
                  </a:txBody>
                  <a:tcPr marL="4763" marR="4763" marT="4763" marB="0" anchor="ctr">
                    <a:solidFill>
                      <a:schemeClr val="accent3">
                        <a:lumMod val="40000"/>
                        <a:lumOff val="60000"/>
                      </a:schemeClr>
                    </a:solidFill>
                  </a:tcPr>
                </a:tc>
                <a:tc gridSpan="2">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37</a:t>
                      </a:r>
                    </a:p>
                  </a:txBody>
                  <a:tcPr marL="4763" marR="4763" marT="4763" marB="0" anchor="ctr">
                    <a:solidFill>
                      <a:schemeClr val="accent3">
                        <a:lumMod val="40000"/>
                        <a:lumOff val="60000"/>
                      </a:schemeClr>
                    </a:solidFill>
                  </a:tcPr>
                </a:tc>
                <a:tc hMerge="1">
                  <a:txBody>
                    <a:bodyPr/>
                    <a:lstStyle/>
                    <a:p>
                      <a:endParaRPr kumimoji="1" lang="ja-JP" altLang="en-US"/>
                    </a:p>
                  </a:txBody>
                  <a:tcPr/>
                </a:tc>
                <a:tc gridSpan="2">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15</a:t>
                      </a:r>
                    </a:p>
                  </a:txBody>
                  <a:tcPr marL="4763" marR="4763" marT="4763" marB="0" anchor="ctr">
                    <a:solidFill>
                      <a:schemeClr val="accent3">
                        <a:lumMod val="40000"/>
                        <a:lumOff val="60000"/>
                      </a:schemeClr>
                    </a:solidFill>
                  </a:tcPr>
                </a:tc>
                <a:tc hMerge="1">
                  <a:txBody>
                    <a:bodyPr/>
                    <a:lstStyle/>
                    <a:p>
                      <a:endParaRPr kumimoji="1" lang="ja-JP" altLang="en-US"/>
                    </a:p>
                  </a:txBody>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40000"/>
                        <a:lumOff val="60000"/>
                      </a:schemeClr>
                    </a:solidFill>
                  </a:tcPr>
                </a:tc>
                <a:extLst>
                  <a:ext uri="{0D108BD9-81ED-4DB2-BD59-A6C34878D82A}">
                    <a16:rowId xmlns:a16="http://schemas.microsoft.com/office/drawing/2014/main" val="4036409696"/>
                  </a:ext>
                </a:extLst>
              </a:tr>
              <a:tr h="803085">
                <a:tc>
                  <a:txBody>
                    <a:bodyPr/>
                    <a:lstStyle/>
                    <a:p>
                      <a:pPr algn="ctr" fontAlgn="ctr"/>
                      <a:r>
                        <a:rPr lang="en-US" sz="2400" b="0" i="0" u="none" strike="noStrike" dirty="0">
                          <a:solidFill>
                            <a:srgbClr val="000000"/>
                          </a:solidFill>
                          <a:effectLst/>
                          <a:latin typeface="游ゴシック体 ミディアム"/>
                          <a:ea typeface="游ゴシック" panose="020B0400000000000000" pitchFamily="50" charset="-128"/>
                        </a:rPr>
                        <a:t>MnML2x3</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99</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29</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8</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20000"/>
                        <a:lumOff val="80000"/>
                      </a:schemeClr>
                    </a:solidFill>
                  </a:tcPr>
                </a:tc>
                <a:extLst>
                  <a:ext uri="{0D108BD9-81ED-4DB2-BD59-A6C34878D82A}">
                    <a16:rowId xmlns:a16="http://schemas.microsoft.com/office/drawing/2014/main" val="3049832639"/>
                  </a:ext>
                </a:extLst>
              </a:tr>
              <a:tr h="803085">
                <a:tc>
                  <a:txBody>
                    <a:bodyPr/>
                    <a:lstStyle/>
                    <a:p>
                      <a:pPr algn="ctr" fontAlgn="ctr"/>
                      <a:r>
                        <a:rPr lang="en-US" sz="2400" b="0" i="0" u="none" strike="noStrike" dirty="0" err="1">
                          <a:solidFill>
                            <a:srgbClr val="000000"/>
                          </a:solidFill>
                          <a:effectLst/>
                          <a:latin typeface="游ゴシック体 ミディアム"/>
                          <a:ea typeface="游ゴシック" panose="020B0400000000000000" pitchFamily="50" charset="-128"/>
                        </a:rPr>
                        <a:t>MnonFe</a:t>
                      </a:r>
                      <a:endParaRPr lang="en-US" sz="2400" b="0" i="0" u="none" strike="noStrike" dirty="0">
                        <a:solidFill>
                          <a:srgbClr val="000000"/>
                        </a:solidFill>
                        <a:effectLst/>
                        <a:latin typeface="游ゴシック体 ミディアム"/>
                        <a:ea typeface="游ゴシック" panose="020B0400000000000000" pitchFamily="50" charset="-128"/>
                      </a:endParaRP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84</a:t>
                      </a: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8</a:t>
                      </a: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-3</a:t>
                      </a: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a:t>
                      </a: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7</a:t>
                      </a:r>
                    </a:p>
                  </a:txBody>
                  <a:tcPr marL="4763" marR="4763" marT="4763" marB="0" anchor="ctr">
                    <a:solidFill>
                      <a:schemeClr val="accent3">
                        <a:lumMod val="40000"/>
                        <a:lumOff val="60000"/>
                      </a:schemeClr>
                    </a:solidFill>
                  </a:tcPr>
                </a:tc>
                <a:extLst>
                  <a:ext uri="{0D108BD9-81ED-4DB2-BD59-A6C34878D82A}">
                    <a16:rowId xmlns:a16="http://schemas.microsoft.com/office/drawing/2014/main" val="1927513696"/>
                  </a:ext>
                </a:extLst>
              </a:tr>
            </a:tbl>
          </a:graphicData>
        </a:graphic>
      </p:graphicFrame>
    </p:spTree>
    <p:extLst>
      <p:ext uri="{BB962C8B-B14F-4D97-AF65-F5344CB8AC3E}">
        <p14:creationId xmlns:p14="http://schemas.microsoft.com/office/powerpoint/2010/main" val="132818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165119" y="296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ボールド"/>
                <a:ea typeface="游ゴシック体 ボールド"/>
                <a:cs typeface="游ゴシック体 ボールド"/>
              </a:rPr>
              <a:t>DFT</a:t>
            </a:r>
            <a:r>
              <a:rPr lang="ja-JP" altLang="en-US" sz="2800" dirty="0">
                <a:solidFill>
                  <a:schemeClr val="tx1"/>
                </a:solidFill>
                <a:latin typeface="游ゴシック体 ボールド"/>
                <a:ea typeface="游ゴシック体 ボールド"/>
                <a:cs typeface="游ゴシック体 ボールド"/>
              </a:rPr>
              <a:t>計算とイジングモデル計算結果</a:t>
            </a:r>
          </a:p>
        </p:txBody>
      </p:sp>
      <p:sp>
        <p:nvSpPr>
          <p:cNvPr id="7" name="正方形/長方形 6"/>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10</a:t>
            </a:r>
            <a:endParaRPr lang="ja-JP" altLang="en-US" sz="2000" dirty="0">
              <a:solidFill>
                <a:schemeClr val="tx1"/>
              </a:solidFill>
              <a:latin typeface="游ゴシック体 ミディアム"/>
              <a:ea typeface="游ゴシック体 ミディアム"/>
              <a:cs typeface="游ゴシック体 ミディアム"/>
            </a:endParaRPr>
          </a:p>
        </p:txBody>
      </p:sp>
      <p:pic>
        <p:nvPicPr>
          <p:cNvPr id="12" name="図 11" descr="グラフ, 散布図">
            <a:extLst>
              <a:ext uri="{FF2B5EF4-FFF2-40B4-BE49-F238E27FC236}">
                <a16:creationId xmlns:a16="http://schemas.microsoft.com/office/drawing/2014/main" id="{ECBEB6B4-B005-0C89-90D9-F5358454701D}"/>
              </a:ext>
            </a:extLst>
          </p:cNvPr>
          <p:cNvPicPr>
            <a:picLocks noChangeAspect="1"/>
          </p:cNvPicPr>
          <p:nvPr/>
        </p:nvPicPr>
        <p:blipFill>
          <a:blip r:embed="rId2"/>
          <a:stretch>
            <a:fillRect/>
          </a:stretch>
        </p:blipFill>
        <p:spPr>
          <a:xfrm>
            <a:off x="4574322" y="913266"/>
            <a:ext cx="4215743" cy="3161807"/>
          </a:xfrm>
          <a:prstGeom prst="rect">
            <a:avLst/>
          </a:prstGeom>
        </p:spPr>
      </p:pic>
      <p:pic>
        <p:nvPicPr>
          <p:cNvPr id="4" name="図 3" descr="グラフ, 散布図">
            <a:extLst>
              <a:ext uri="{FF2B5EF4-FFF2-40B4-BE49-F238E27FC236}">
                <a16:creationId xmlns:a16="http://schemas.microsoft.com/office/drawing/2014/main" id="{443193B5-B639-70B1-0EC7-3391AEA3DFB9}"/>
              </a:ext>
            </a:extLst>
          </p:cNvPr>
          <p:cNvPicPr>
            <a:picLocks noChangeAspect="1"/>
          </p:cNvPicPr>
          <p:nvPr/>
        </p:nvPicPr>
        <p:blipFill>
          <a:blip r:embed="rId3"/>
          <a:stretch>
            <a:fillRect/>
          </a:stretch>
        </p:blipFill>
        <p:spPr>
          <a:xfrm>
            <a:off x="116347" y="4030669"/>
            <a:ext cx="4727890" cy="2781111"/>
          </a:xfrm>
          <a:prstGeom prst="rect">
            <a:avLst/>
          </a:prstGeom>
        </p:spPr>
      </p:pic>
      <p:pic>
        <p:nvPicPr>
          <p:cNvPr id="11" name="図 10" descr="グラフ, 散布図">
            <a:extLst>
              <a:ext uri="{FF2B5EF4-FFF2-40B4-BE49-F238E27FC236}">
                <a16:creationId xmlns:a16="http://schemas.microsoft.com/office/drawing/2014/main" id="{C9803604-17D2-02A7-E5E9-56FC02943393}"/>
              </a:ext>
            </a:extLst>
          </p:cNvPr>
          <p:cNvPicPr>
            <a:picLocks noChangeAspect="1"/>
          </p:cNvPicPr>
          <p:nvPr/>
        </p:nvPicPr>
        <p:blipFill>
          <a:blip r:embed="rId4"/>
          <a:stretch>
            <a:fillRect/>
          </a:stretch>
        </p:blipFill>
        <p:spPr>
          <a:xfrm>
            <a:off x="372421" y="913266"/>
            <a:ext cx="4215743" cy="3161807"/>
          </a:xfrm>
          <a:prstGeom prst="rect">
            <a:avLst/>
          </a:prstGeom>
        </p:spPr>
      </p:pic>
      <p:cxnSp>
        <p:nvCxnSpPr>
          <p:cNvPr id="5" name="直線コネクタ 4"/>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15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サブタイトル 2"/>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まとめ</a:t>
            </a:r>
            <a:endParaRPr lang="en-US" altLang="ja-JP" sz="3600" dirty="0">
              <a:solidFill>
                <a:schemeClr val="tx1"/>
              </a:solidFill>
              <a:latin typeface="游ゴシック体 ボールド"/>
              <a:ea typeface="游ゴシック体 ボールド"/>
              <a:cs typeface="游ゴシック体 ボールド"/>
            </a:endParaRPr>
          </a:p>
        </p:txBody>
      </p:sp>
      <p:sp>
        <p:nvSpPr>
          <p:cNvPr id="7" name="正方形/長方形 6"/>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11</a:t>
            </a:r>
          </a:p>
          <a:p>
            <a:pPr algn="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11" name="サブタイトル 2"/>
          <p:cNvSpPr txBox="1">
            <a:spLocks/>
          </p:cNvSpPr>
          <p:nvPr/>
        </p:nvSpPr>
        <p:spPr>
          <a:xfrm>
            <a:off x="525632" y="1370602"/>
            <a:ext cx="8378734" cy="7171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ミディアム"/>
                <a:ea typeface="游ゴシック体 ミディアム"/>
                <a:cs typeface="游ゴシック体 ミディアム"/>
              </a:rPr>
              <a:t>■ </a:t>
            </a:r>
            <a:r>
              <a:rPr lang="ja-JP" altLang="en-US" sz="2800" dirty="0">
                <a:solidFill>
                  <a:schemeClr val="tx1"/>
                </a:solidFill>
                <a:latin typeface="游ゴシック体 ミディアム"/>
                <a:ea typeface="游ゴシック体 ミディアム"/>
                <a:cs typeface="游ゴシック体 ミディアム"/>
              </a:rPr>
              <a:t>目的</a:t>
            </a:r>
            <a:endParaRPr lang="en-US" altLang="ja-JP" sz="2800" dirty="0">
              <a:solidFill>
                <a:schemeClr val="tx1"/>
              </a:solidFill>
              <a:latin typeface="游ゴシック体 ミディアム"/>
              <a:ea typeface="游ゴシック体 ミディアム"/>
              <a:cs typeface="游ゴシック体 ミディアム"/>
            </a:endParaRPr>
          </a:p>
          <a:p>
            <a:pPr algn="l"/>
            <a:r>
              <a:rPr lang="ja-JP" altLang="en-US" sz="2800" dirty="0">
                <a:solidFill>
                  <a:schemeClr val="tx1"/>
                </a:solidFill>
                <a:latin typeface="游ゴシック体 ミディアム"/>
                <a:ea typeface="游ゴシック体 ミディアム"/>
                <a:cs typeface="游ゴシック体 ミディアム"/>
              </a:rPr>
              <a:t>　</a:t>
            </a:r>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p:txBody>
      </p:sp>
      <p:sp>
        <p:nvSpPr>
          <p:cNvPr id="2" name="サブタイトル 2">
            <a:extLst>
              <a:ext uri="{FF2B5EF4-FFF2-40B4-BE49-F238E27FC236}">
                <a16:creationId xmlns:a16="http://schemas.microsoft.com/office/drawing/2014/main" id="{9077B96B-23A7-15BC-D54A-298EB7AF7003}"/>
              </a:ext>
            </a:extLst>
          </p:cNvPr>
          <p:cNvSpPr txBox="1">
            <a:spLocks/>
          </p:cNvSpPr>
          <p:nvPr/>
        </p:nvSpPr>
        <p:spPr>
          <a:xfrm>
            <a:off x="808871" y="2087777"/>
            <a:ext cx="8378734" cy="7171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ミディアム"/>
                <a:ea typeface="游ゴシック体 ミディアム"/>
                <a:cs typeface="游ゴシック体 ミディアム"/>
              </a:rPr>
              <a:t>Mn</a:t>
            </a:r>
            <a:r>
              <a:rPr lang="ja-JP" altLang="en-US" sz="2800" dirty="0">
                <a:solidFill>
                  <a:schemeClr val="tx1"/>
                </a:solidFill>
                <a:latin typeface="游ゴシック体 ミディアム"/>
                <a:ea typeface="游ゴシック体 ミディアム"/>
                <a:cs typeface="游ゴシック体 ミディアム"/>
              </a:rPr>
              <a:t>単層の安定なスピン構造を特定する</a:t>
            </a:r>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p:txBody>
      </p:sp>
      <p:sp>
        <p:nvSpPr>
          <p:cNvPr id="4" name="テキスト ボックス 3">
            <a:extLst>
              <a:ext uri="{FF2B5EF4-FFF2-40B4-BE49-F238E27FC236}">
                <a16:creationId xmlns:a16="http://schemas.microsoft.com/office/drawing/2014/main" id="{C61AFCC6-BD37-CDEE-E3BE-63CE9C5249A5}"/>
              </a:ext>
            </a:extLst>
          </p:cNvPr>
          <p:cNvSpPr txBox="1"/>
          <p:nvPr/>
        </p:nvSpPr>
        <p:spPr>
          <a:xfrm>
            <a:off x="525632" y="3043207"/>
            <a:ext cx="4593770" cy="523220"/>
          </a:xfrm>
          <a:prstGeom prst="rect">
            <a:avLst/>
          </a:prstGeom>
          <a:noFill/>
        </p:spPr>
        <p:txBody>
          <a:bodyPr wrap="square">
            <a:spAutoFit/>
          </a:bodyPr>
          <a:lstStyle/>
          <a:p>
            <a:r>
              <a:rPr lang="en-US" altLang="ja-JP" sz="2800" dirty="0">
                <a:solidFill>
                  <a:schemeClr val="tx1"/>
                </a:solidFill>
                <a:latin typeface="游ゴシック体 ミディアム"/>
                <a:ea typeface="游ゴシック体 ミディアム"/>
                <a:cs typeface="游ゴシック体 ミディアム"/>
              </a:rPr>
              <a:t>■</a:t>
            </a:r>
            <a:r>
              <a:rPr lang="ja-JP" altLang="en-US" sz="2800" dirty="0">
                <a:latin typeface="游ゴシック体 ミディアム"/>
                <a:ea typeface="游ゴシック体 ミディアム"/>
                <a:cs typeface="游ゴシック体 ミディアム"/>
              </a:rPr>
              <a:t> 方法</a:t>
            </a:r>
            <a:endParaRPr lang="en-US" altLang="ja-JP" sz="2800" dirty="0">
              <a:solidFill>
                <a:schemeClr val="tx1"/>
              </a:solidFill>
              <a:latin typeface="游ゴシック体 ミディアム"/>
              <a:ea typeface="游ゴシック体 ミディアム"/>
              <a:cs typeface="游ゴシック体 ミディアム"/>
            </a:endParaRPr>
          </a:p>
        </p:txBody>
      </p:sp>
      <p:sp>
        <p:nvSpPr>
          <p:cNvPr id="13" name="テキスト ボックス 12">
            <a:extLst>
              <a:ext uri="{FF2B5EF4-FFF2-40B4-BE49-F238E27FC236}">
                <a16:creationId xmlns:a16="http://schemas.microsoft.com/office/drawing/2014/main" id="{D129F9BD-65D9-5502-BBB9-AC719A69110C}"/>
              </a:ext>
            </a:extLst>
          </p:cNvPr>
          <p:cNvSpPr txBox="1"/>
          <p:nvPr/>
        </p:nvSpPr>
        <p:spPr>
          <a:xfrm>
            <a:off x="879216" y="3710979"/>
            <a:ext cx="7739152" cy="1384995"/>
          </a:xfrm>
          <a:prstGeom prst="rect">
            <a:avLst/>
          </a:prstGeom>
          <a:noFill/>
        </p:spPr>
        <p:txBody>
          <a:bodyPr wrap="square">
            <a:spAutoFit/>
          </a:bodyPr>
          <a:lstStyle/>
          <a:p>
            <a:r>
              <a:rPr lang="en-US" altLang="ja-JP" sz="2800" dirty="0">
                <a:solidFill>
                  <a:schemeClr val="tx1"/>
                </a:solidFill>
                <a:latin typeface="游ゴシック体 ミディアム"/>
                <a:ea typeface="游ゴシック体 ミディアム"/>
                <a:cs typeface="游ゴシック体 ミディアム"/>
              </a:rPr>
              <a:t>VASP</a:t>
            </a:r>
            <a:r>
              <a:rPr lang="ja-JP" altLang="en-US" sz="2800" dirty="0">
                <a:solidFill>
                  <a:schemeClr val="tx1"/>
                </a:solidFill>
                <a:latin typeface="游ゴシック体 ミディアム"/>
                <a:ea typeface="游ゴシック体 ミディアム"/>
                <a:cs typeface="游ゴシック体 ミディアム"/>
              </a:rPr>
              <a:t>による</a:t>
            </a:r>
            <a:r>
              <a:rPr lang="en-US" altLang="ja-JP" sz="2800" dirty="0">
                <a:solidFill>
                  <a:schemeClr val="tx1"/>
                </a:solidFill>
                <a:latin typeface="游ゴシック体 ミディアム"/>
                <a:ea typeface="游ゴシック体 ミディアム"/>
                <a:cs typeface="游ゴシック体 ミディアム"/>
              </a:rPr>
              <a:t>DFT</a:t>
            </a:r>
            <a:r>
              <a:rPr lang="ja-JP" altLang="en-US" sz="2800" dirty="0">
                <a:solidFill>
                  <a:schemeClr val="tx1"/>
                </a:solidFill>
                <a:latin typeface="游ゴシック体 ミディアム"/>
                <a:ea typeface="游ゴシック体 ミディアム"/>
                <a:cs typeface="游ゴシック体 ミディアム"/>
              </a:rPr>
              <a:t>計算</a:t>
            </a:r>
            <a:endParaRPr lang="en-US" altLang="ja-JP" sz="2800" dirty="0">
              <a:solidFill>
                <a:schemeClr val="tx1"/>
              </a:solidFill>
              <a:latin typeface="游ゴシック体 ミディアム"/>
              <a:ea typeface="游ゴシック体 ミディアム"/>
              <a:cs typeface="游ゴシック体 ミディアム"/>
            </a:endParaRPr>
          </a:p>
          <a:p>
            <a:r>
              <a:rPr lang="ja-JP" altLang="en-US" sz="2800" dirty="0">
                <a:solidFill>
                  <a:schemeClr val="tx1"/>
                </a:solidFill>
                <a:latin typeface="游ゴシック体 ミディアム"/>
                <a:ea typeface="游ゴシック体 ミディアム"/>
                <a:cs typeface="游ゴシック体 ミディアム"/>
              </a:rPr>
              <a:t>イジングモデルを用いた交換相互作用の計算</a:t>
            </a:r>
            <a:endParaRPr lang="en-US" altLang="ja-JP" sz="2800" dirty="0">
              <a:solidFill>
                <a:schemeClr val="tx1"/>
              </a:solidFill>
              <a:latin typeface="游ゴシック体 ミディアム"/>
              <a:ea typeface="游ゴシック体 ミディアム"/>
              <a:cs typeface="游ゴシック体 ミディアム"/>
            </a:endParaRPr>
          </a:p>
          <a:p>
            <a:endParaRPr lang="en-US" altLang="ja-JP" sz="2800" dirty="0">
              <a:solidFill>
                <a:schemeClr val="tx1"/>
              </a:solidFill>
              <a:latin typeface="游ゴシック体 ミディアム"/>
              <a:ea typeface="游ゴシック体 ミディアム"/>
              <a:cs typeface="游ゴシック体 ミディアム"/>
            </a:endParaRPr>
          </a:p>
        </p:txBody>
      </p:sp>
      <p:sp>
        <p:nvSpPr>
          <p:cNvPr id="14" name="テキスト ボックス 13">
            <a:extLst>
              <a:ext uri="{FF2B5EF4-FFF2-40B4-BE49-F238E27FC236}">
                <a16:creationId xmlns:a16="http://schemas.microsoft.com/office/drawing/2014/main" id="{3951AF56-983A-D8EF-61B5-1B86AEDF06B3}"/>
              </a:ext>
            </a:extLst>
          </p:cNvPr>
          <p:cNvSpPr txBox="1"/>
          <p:nvPr/>
        </p:nvSpPr>
        <p:spPr>
          <a:xfrm>
            <a:off x="525632" y="4964178"/>
            <a:ext cx="4593770" cy="523220"/>
          </a:xfrm>
          <a:prstGeom prst="rect">
            <a:avLst/>
          </a:prstGeom>
          <a:noFill/>
        </p:spPr>
        <p:txBody>
          <a:bodyPr wrap="square">
            <a:spAutoFit/>
          </a:bodyPr>
          <a:lstStyle/>
          <a:p>
            <a:r>
              <a:rPr lang="en-US" altLang="ja-JP" sz="2800" dirty="0">
                <a:solidFill>
                  <a:schemeClr val="tx1"/>
                </a:solidFill>
                <a:latin typeface="游ゴシック体 ミディアム"/>
                <a:ea typeface="游ゴシック体 ミディアム"/>
                <a:cs typeface="游ゴシック体 ミディアム"/>
              </a:rPr>
              <a:t>■</a:t>
            </a:r>
            <a:r>
              <a:rPr lang="ja-JP" altLang="en-US" sz="2800" dirty="0">
                <a:solidFill>
                  <a:schemeClr val="tx1"/>
                </a:solidFill>
                <a:latin typeface="游ゴシック体 ミディアム"/>
                <a:ea typeface="游ゴシック体 ミディアム"/>
                <a:cs typeface="游ゴシック体 ミディアム"/>
              </a:rPr>
              <a:t> </a:t>
            </a:r>
            <a:r>
              <a:rPr lang="ja-JP" altLang="en-US" sz="2800" dirty="0">
                <a:latin typeface="游ゴシック体 ミディアム"/>
                <a:ea typeface="游ゴシック体 ミディアム"/>
                <a:cs typeface="游ゴシック体 ミディアム"/>
              </a:rPr>
              <a:t>結果</a:t>
            </a:r>
            <a:endParaRPr lang="en-US" altLang="ja-JP" sz="2800" dirty="0">
              <a:solidFill>
                <a:schemeClr val="tx1"/>
              </a:solidFill>
              <a:latin typeface="游ゴシック体 ミディアム"/>
              <a:ea typeface="游ゴシック体 ミディアム"/>
              <a:cs typeface="游ゴシック体 ミディアム"/>
            </a:endParaRPr>
          </a:p>
        </p:txBody>
      </p:sp>
      <p:sp>
        <p:nvSpPr>
          <p:cNvPr id="15" name="テキスト ボックス 14">
            <a:extLst>
              <a:ext uri="{FF2B5EF4-FFF2-40B4-BE49-F238E27FC236}">
                <a16:creationId xmlns:a16="http://schemas.microsoft.com/office/drawing/2014/main" id="{3D2FDE0C-D98F-310A-661A-8BD3CAFE25AA}"/>
              </a:ext>
            </a:extLst>
          </p:cNvPr>
          <p:cNvSpPr txBox="1"/>
          <p:nvPr/>
        </p:nvSpPr>
        <p:spPr>
          <a:xfrm>
            <a:off x="879216" y="5536801"/>
            <a:ext cx="7094570" cy="954107"/>
          </a:xfrm>
          <a:prstGeom prst="rect">
            <a:avLst/>
          </a:prstGeom>
          <a:noFill/>
        </p:spPr>
        <p:txBody>
          <a:bodyPr wrap="square">
            <a:spAutoFit/>
          </a:bodyPr>
          <a:lstStyle/>
          <a:p>
            <a:r>
              <a:rPr lang="ja-JP" altLang="en-US" sz="2800" dirty="0">
                <a:solidFill>
                  <a:schemeClr val="tx1"/>
                </a:solidFill>
                <a:latin typeface="游ゴシック体 ミディアム"/>
                <a:ea typeface="游ゴシック体 ミディアム"/>
                <a:cs typeface="游ゴシック体 ミディアム"/>
              </a:rPr>
              <a:t>反強磁性が最も安定なスピン構造をとることが分かった</a:t>
            </a:r>
            <a:endParaRPr lang="en-US" altLang="ja-JP" sz="2800" dirty="0">
              <a:solidFill>
                <a:schemeClr val="tx1"/>
              </a:solidFill>
              <a:latin typeface="游ゴシック体 ミディアム"/>
              <a:ea typeface="游ゴシック体 ミディアム"/>
              <a:cs typeface="游ゴシック体 ミディアム"/>
            </a:endParaRPr>
          </a:p>
        </p:txBody>
      </p:sp>
    </p:spTree>
    <p:extLst>
      <p:ext uri="{BB962C8B-B14F-4D97-AF65-F5344CB8AC3E}">
        <p14:creationId xmlns:p14="http://schemas.microsoft.com/office/powerpoint/2010/main" val="377782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165119" y="296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ボールド"/>
                <a:ea typeface="游ゴシック体 ボールド"/>
                <a:cs typeface="游ゴシック体 ボールド"/>
              </a:rPr>
              <a:t>DFT</a:t>
            </a:r>
            <a:r>
              <a:rPr lang="ja-JP" altLang="en-US" sz="2800" dirty="0">
                <a:solidFill>
                  <a:schemeClr val="tx1"/>
                </a:solidFill>
                <a:latin typeface="游ゴシック体 ボールド"/>
                <a:ea typeface="游ゴシック体 ボールド"/>
                <a:cs typeface="游ゴシック体 ボールド"/>
              </a:rPr>
              <a:t>計算とイジングモデル計算結果</a:t>
            </a:r>
          </a:p>
        </p:txBody>
      </p:sp>
      <p:sp>
        <p:nvSpPr>
          <p:cNvPr id="7" name="正方形/長方形 6"/>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10</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2" name="テキスト ボックス 1">
            <a:extLst>
              <a:ext uri="{FF2B5EF4-FFF2-40B4-BE49-F238E27FC236}">
                <a16:creationId xmlns:a16="http://schemas.microsoft.com/office/drawing/2014/main" id="{353C33E9-1505-D3FD-A691-8E1DEC921067}"/>
              </a:ext>
            </a:extLst>
          </p:cNvPr>
          <p:cNvSpPr txBox="1"/>
          <p:nvPr/>
        </p:nvSpPr>
        <p:spPr>
          <a:xfrm>
            <a:off x="4641692" y="2302131"/>
            <a:ext cx="4409779" cy="1938992"/>
          </a:xfrm>
          <a:prstGeom prst="rect">
            <a:avLst/>
          </a:prstGeom>
          <a:noFill/>
        </p:spPr>
        <p:txBody>
          <a:bodyPr wrap="square" rtlCol="0">
            <a:spAutoFit/>
          </a:bodyPr>
          <a:lstStyle/>
          <a:p>
            <a:r>
              <a:rPr lang="en-US" altLang="ja-JP" sz="2000" dirty="0">
                <a:solidFill>
                  <a:schemeClr val="tx1"/>
                </a:solidFill>
                <a:latin typeface="游ゴシック体 ミディアム"/>
                <a:ea typeface="游ゴシック体 ミディアム"/>
                <a:cs typeface="游ゴシック体 ミディアム"/>
              </a:rPr>
              <a:t>■ </a:t>
            </a:r>
            <a:r>
              <a:rPr kumimoji="1" lang="en-US" altLang="ja-JP" sz="2000" dirty="0" err="1"/>
              <a:t>Hexa</a:t>
            </a:r>
            <a:r>
              <a:rPr kumimoji="1" lang="ja-JP" altLang="en-US" sz="2000" dirty="0"/>
              <a:t>構造は</a:t>
            </a:r>
            <a:r>
              <a:rPr kumimoji="1" lang="en-US" altLang="ja-JP" sz="2000" dirty="0"/>
              <a:t>bcc</a:t>
            </a:r>
            <a:r>
              <a:rPr kumimoji="1" lang="ja-JP" altLang="en-US" sz="2000" dirty="0"/>
              <a:t>構造よりポテンシャルエネルギーが高く、構造ごとのエネルギー差が小さい</a:t>
            </a:r>
            <a:endParaRPr kumimoji="1" lang="en-US" altLang="ja-JP" sz="2000" dirty="0"/>
          </a:p>
          <a:p>
            <a:endParaRPr lang="en-US" altLang="ja-JP" sz="2000" dirty="0"/>
          </a:p>
          <a:p>
            <a:r>
              <a:rPr kumimoji="1" lang="en-US" altLang="ja-JP" sz="2000" dirty="0"/>
              <a:t>Bcc</a:t>
            </a:r>
            <a:r>
              <a:rPr kumimoji="1" lang="ja-JP" altLang="en-US" sz="2000" dirty="0"/>
              <a:t>構造はポテンシャルエネルギーが低く構造ごとのエネルギー差が大きい</a:t>
            </a:r>
          </a:p>
        </p:txBody>
      </p:sp>
      <p:sp>
        <p:nvSpPr>
          <p:cNvPr id="3" name="矢印: 右 2">
            <a:extLst>
              <a:ext uri="{FF2B5EF4-FFF2-40B4-BE49-F238E27FC236}">
                <a16:creationId xmlns:a16="http://schemas.microsoft.com/office/drawing/2014/main" id="{5BEEC15D-5306-34C6-85F9-1714738886FB}"/>
              </a:ext>
            </a:extLst>
          </p:cNvPr>
          <p:cNvSpPr/>
          <p:nvPr/>
        </p:nvSpPr>
        <p:spPr>
          <a:xfrm>
            <a:off x="4803668" y="4852507"/>
            <a:ext cx="631371" cy="332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AB9AF2E-4A82-BD70-F88E-B2F54EA4A8A7}"/>
              </a:ext>
            </a:extLst>
          </p:cNvPr>
          <p:cNvSpPr txBox="1"/>
          <p:nvPr/>
        </p:nvSpPr>
        <p:spPr>
          <a:xfrm>
            <a:off x="5504487" y="4715416"/>
            <a:ext cx="3546984" cy="923330"/>
          </a:xfrm>
          <a:prstGeom prst="rect">
            <a:avLst/>
          </a:prstGeom>
          <a:noFill/>
        </p:spPr>
        <p:txBody>
          <a:bodyPr wrap="square" rtlCol="0">
            <a:spAutoFit/>
          </a:bodyPr>
          <a:lstStyle/>
          <a:p>
            <a:r>
              <a:rPr kumimoji="1" lang="en-US" altLang="ja-JP" dirty="0"/>
              <a:t>Bcc</a:t>
            </a:r>
            <a:r>
              <a:rPr kumimoji="1" lang="ja-JP" altLang="en-US" dirty="0"/>
              <a:t>構造は再隣接原子の距離が短いためスピンの向きの変化による相互作用の変化が大きい</a:t>
            </a:r>
          </a:p>
        </p:txBody>
      </p:sp>
      <p:pic>
        <p:nvPicPr>
          <p:cNvPr id="11" name="図 10" descr="グラフ, 散布図">
            <a:extLst>
              <a:ext uri="{FF2B5EF4-FFF2-40B4-BE49-F238E27FC236}">
                <a16:creationId xmlns:a16="http://schemas.microsoft.com/office/drawing/2014/main" id="{C9803604-17D2-02A7-E5E9-56FC02943393}"/>
              </a:ext>
            </a:extLst>
          </p:cNvPr>
          <p:cNvPicPr>
            <a:picLocks noChangeAspect="1"/>
          </p:cNvPicPr>
          <p:nvPr/>
        </p:nvPicPr>
        <p:blipFill>
          <a:blip r:embed="rId2"/>
          <a:stretch>
            <a:fillRect/>
          </a:stretch>
        </p:blipFill>
        <p:spPr>
          <a:xfrm>
            <a:off x="411332" y="935220"/>
            <a:ext cx="3903528" cy="2927646"/>
          </a:xfrm>
          <a:prstGeom prst="rect">
            <a:avLst/>
          </a:prstGeom>
        </p:spPr>
      </p:pic>
      <p:pic>
        <p:nvPicPr>
          <p:cNvPr id="12" name="図 11" descr="グラフ, 散布図">
            <a:extLst>
              <a:ext uri="{FF2B5EF4-FFF2-40B4-BE49-F238E27FC236}">
                <a16:creationId xmlns:a16="http://schemas.microsoft.com/office/drawing/2014/main" id="{ECBEB6B4-B005-0C89-90D9-F5358454701D}"/>
              </a:ext>
            </a:extLst>
          </p:cNvPr>
          <p:cNvPicPr>
            <a:picLocks noChangeAspect="1"/>
          </p:cNvPicPr>
          <p:nvPr/>
        </p:nvPicPr>
        <p:blipFill>
          <a:blip r:embed="rId3"/>
          <a:stretch>
            <a:fillRect/>
          </a:stretch>
        </p:blipFill>
        <p:spPr>
          <a:xfrm>
            <a:off x="447388" y="3932729"/>
            <a:ext cx="3831415" cy="2873561"/>
          </a:xfrm>
          <a:prstGeom prst="rect">
            <a:avLst/>
          </a:prstGeom>
        </p:spPr>
      </p:pic>
      <p:cxnSp>
        <p:nvCxnSpPr>
          <p:cNvPr id="5" name="直線コネクタ 4"/>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59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1165119" y="255392"/>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ボールド"/>
                <a:ea typeface="游ゴシック体 ボールド"/>
                <a:cs typeface="游ゴシック体 ボールド"/>
              </a:rPr>
              <a:t>Mn/Fe(110)</a:t>
            </a:r>
            <a:r>
              <a:rPr lang="ja-JP" altLang="en-US" sz="2800" dirty="0">
                <a:solidFill>
                  <a:schemeClr val="tx1"/>
                </a:solidFill>
                <a:latin typeface="游ゴシック体 ボールド"/>
                <a:ea typeface="游ゴシック体 ボールド"/>
                <a:cs typeface="游ゴシック体 ボールド"/>
              </a:rPr>
              <a:t>の計算結果</a:t>
            </a:r>
            <a:endParaRPr lang="en-US" altLang="ja-JP" sz="2800" dirty="0">
              <a:solidFill>
                <a:schemeClr val="tx1"/>
              </a:solidFill>
              <a:latin typeface="游ゴシック体 ボールド"/>
              <a:ea typeface="游ゴシック体 ボールド"/>
              <a:cs typeface="游ゴシック体 ボールド"/>
            </a:endParaRPr>
          </a:p>
          <a:p>
            <a:pPr algn="l"/>
            <a:endParaRPr lang="en-US" altLang="ja-JP" sz="2800" dirty="0">
              <a:solidFill>
                <a:schemeClr val="tx1"/>
              </a:solidFill>
              <a:latin typeface="游ゴシック体 ボールド"/>
              <a:ea typeface="游ゴシック体 ボールド"/>
              <a:cs typeface="游ゴシック体 ボールド"/>
            </a:endParaRPr>
          </a:p>
        </p:txBody>
      </p:sp>
      <p:sp>
        <p:nvSpPr>
          <p:cNvPr id="7" name="正方形/長方形 6"/>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11</a:t>
            </a:r>
          </a:p>
          <a:p>
            <a:pPr algn="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11" name="サブタイトル 2"/>
          <p:cNvSpPr txBox="1">
            <a:spLocks/>
          </p:cNvSpPr>
          <p:nvPr/>
        </p:nvSpPr>
        <p:spPr>
          <a:xfrm>
            <a:off x="411332" y="1383768"/>
            <a:ext cx="8378734" cy="334823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20000"/>
              </a:lnSpc>
            </a:pPr>
            <a:endParaRPr lang="en-US" altLang="ja-JP" sz="2800" dirty="0">
              <a:solidFill>
                <a:schemeClr val="tx1"/>
              </a:solidFill>
              <a:latin typeface="游ゴシック体 ミディアム"/>
              <a:ea typeface="游ゴシック体 ミディアム"/>
              <a:cs typeface="游ゴシック体 ミディアム"/>
            </a:endParaRPr>
          </a:p>
        </p:txBody>
      </p:sp>
      <p:sp>
        <p:nvSpPr>
          <p:cNvPr id="10" name="テキスト ボックス 9">
            <a:extLst>
              <a:ext uri="{FF2B5EF4-FFF2-40B4-BE49-F238E27FC236}">
                <a16:creationId xmlns:a16="http://schemas.microsoft.com/office/drawing/2014/main" id="{7855CE35-078B-50F7-17CE-D582EB350332}"/>
              </a:ext>
            </a:extLst>
          </p:cNvPr>
          <p:cNvSpPr txBox="1"/>
          <p:nvPr/>
        </p:nvSpPr>
        <p:spPr>
          <a:xfrm>
            <a:off x="6030686" y="2519504"/>
            <a:ext cx="2816778" cy="923330"/>
          </a:xfrm>
          <a:prstGeom prst="rect">
            <a:avLst/>
          </a:prstGeom>
          <a:noFill/>
        </p:spPr>
        <p:txBody>
          <a:bodyPr wrap="square" rtlCol="0">
            <a:spAutoFit/>
          </a:bodyPr>
          <a:lstStyle/>
          <a:p>
            <a:r>
              <a:rPr kumimoji="1" lang="en-US" altLang="ja-JP" dirty="0"/>
              <a:t>DFT</a:t>
            </a:r>
            <a:r>
              <a:rPr kumimoji="1" lang="ja-JP" altLang="en-US" dirty="0"/>
              <a:t>計算結果の数が少ない</a:t>
            </a:r>
            <a:r>
              <a:rPr kumimoji="1" lang="en-US" altLang="ja-JP" dirty="0"/>
              <a:t>(</a:t>
            </a:r>
            <a:r>
              <a:rPr kumimoji="1" lang="ja-JP" altLang="en-US" dirty="0"/>
              <a:t>変数が少ない</a:t>
            </a:r>
            <a:r>
              <a:rPr kumimoji="1" lang="en-US" altLang="ja-JP" dirty="0"/>
              <a:t>)</a:t>
            </a:r>
          </a:p>
          <a:p>
            <a:r>
              <a:rPr lang="ja-JP" altLang="en-US" dirty="0"/>
              <a:t>ため差が生まれなかった</a:t>
            </a:r>
            <a:endParaRPr kumimoji="1" lang="ja-JP" altLang="en-US" dirty="0"/>
          </a:p>
        </p:txBody>
      </p:sp>
      <p:sp>
        <p:nvSpPr>
          <p:cNvPr id="12" name="テキスト ボックス 11">
            <a:extLst>
              <a:ext uri="{FF2B5EF4-FFF2-40B4-BE49-F238E27FC236}">
                <a16:creationId xmlns:a16="http://schemas.microsoft.com/office/drawing/2014/main" id="{B383BDA3-B40E-47CA-8607-B9548DAC2F00}"/>
              </a:ext>
            </a:extLst>
          </p:cNvPr>
          <p:cNvSpPr txBox="1"/>
          <p:nvPr/>
        </p:nvSpPr>
        <p:spPr>
          <a:xfrm>
            <a:off x="5506909" y="3932729"/>
            <a:ext cx="3099311" cy="646331"/>
          </a:xfrm>
          <a:prstGeom prst="rect">
            <a:avLst/>
          </a:prstGeom>
          <a:noFill/>
        </p:spPr>
        <p:txBody>
          <a:bodyPr wrap="square" rtlCol="0">
            <a:spAutoFit/>
          </a:bodyPr>
          <a:lstStyle/>
          <a:p>
            <a:r>
              <a:rPr lang="en-US" altLang="ja-JP" sz="1800" dirty="0">
                <a:solidFill>
                  <a:schemeClr val="tx1"/>
                </a:solidFill>
                <a:latin typeface="游ゴシック体 ミディアム"/>
                <a:ea typeface="游ゴシック体 ミディアム"/>
                <a:cs typeface="游ゴシック体 ミディアム"/>
              </a:rPr>
              <a:t>■</a:t>
            </a:r>
            <a:r>
              <a:rPr lang="ja-JP" altLang="en-US" dirty="0">
                <a:latin typeface="游ゴシック体 ミディアム"/>
                <a:ea typeface="游ゴシック体 ミディアム"/>
                <a:cs typeface="游ゴシック体 ミディアム"/>
              </a:rPr>
              <a:t> </a:t>
            </a:r>
            <a:r>
              <a:rPr lang="en-US" altLang="ja-JP" dirty="0">
                <a:latin typeface="游ゴシック体 ミディアム"/>
                <a:ea typeface="游ゴシック体 ミディアム"/>
                <a:cs typeface="游ゴシック体 ミディアム"/>
              </a:rPr>
              <a:t>Fe</a:t>
            </a:r>
            <a:r>
              <a:rPr lang="ja-JP" altLang="en-US" dirty="0">
                <a:latin typeface="游ゴシック体 ミディアム"/>
                <a:ea typeface="游ゴシック体 ミディアム"/>
                <a:cs typeface="游ゴシック体 ミディアム"/>
              </a:rPr>
              <a:t>の相互作用の影響が少ない</a:t>
            </a:r>
            <a:endParaRPr kumimoji="1" lang="ja-JP" altLang="en-US" dirty="0"/>
          </a:p>
        </p:txBody>
      </p:sp>
      <p:sp>
        <p:nvSpPr>
          <p:cNvPr id="14" name="矢印: 右 13">
            <a:extLst>
              <a:ext uri="{FF2B5EF4-FFF2-40B4-BE49-F238E27FC236}">
                <a16:creationId xmlns:a16="http://schemas.microsoft.com/office/drawing/2014/main" id="{72877CF2-E92B-2BED-30E2-860328EA709E}"/>
              </a:ext>
            </a:extLst>
          </p:cNvPr>
          <p:cNvSpPr/>
          <p:nvPr/>
        </p:nvSpPr>
        <p:spPr>
          <a:xfrm>
            <a:off x="5408085" y="4827491"/>
            <a:ext cx="566056" cy="405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F9C18F8-89E4-9A88-19DC-B5F3DDAA3AA4}"/>
              </a:ext>
            </a:extLst>
          </p:cNvPr>
          <p:cNvSpPr txBox="1"/>
          <p:nvPr/>
        </p:nvSpPr>
        <p:spPr>
          <a:xfrm>
            <a:off x="6068477" y="4846516"/>
            <a:ext cx="2816778" cy="923330"/>
          </a:xfrm>
          <a:prstGeom prst="rect">
            <a:avLst/>
          </a:prstGeom>
          <a:noFill/>
        </p:spPr>
        <p:txBody>
          <a:bodyPr wrap="square" rtlCol="0">
            <a:spAutoFit/>
          </a:bodyPr>
          <a:lstStyle/>
          <a:p>
            <a:r>
              <a:rPr kumimoji="1" lang="ja-JP" altLang="en-US" dirty="0"/>
              <a:t>スピンの向きや数が不十分なため</a:t>
            </a:r>
            <a:r>
              <a:rPr kumimoji="1" lang="en-US" altLang="ja-JP" dirty="0"/>
              <a:t>Fe</a:t>
            </a:r>
            <a:r>
              <a:rPr kumimoji="1" lang="ja-JP" altLang="en-US" dirty="0"/>
              <a:t>の影響が少なかった</a:t>
            </a:r>
          </a:p>
        </p:txBody>
      </p:sp>
      <p:cxnSp>
        <p:nvCxnSpPr>
          <p:cNvPr id="5" name="直線コネクタ 4"/>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0" name="図 19" descr="グラフ, 散布図">
            <a:extLst>
              <a:ext uri="{FF2B5EF4-FFF2-40B4-BE49-F238E27FC236}">
                <a16:creationId xmlns:a16="http://schemas.microsoft.com/office/drawing/2014/main" id="{176B9014-6DC7-AE1E-7D06-E690DA164FC2}"/>
              </a:ext>
            </a:extLst>
          </p:cNvPr>
          <p:cNvPicPr>
            <a:picLocks noChangeAspect="1"/>
          </p:cNvPicPr>
          <p:nvPr/>
        </p:nvPicPr>
        <p:blipFill>
          <a:blip r:embed="rId2"/>
          <a:stretch>
            <a:fillRect/>
          </a:stretch>
        </p:blipFill>
        <p:spPr>
          <a:xfrm>
            <a:off x="0" y="1426177"/>
            <a:ext cx="5555046" cy="3267674"/>
          </a:xfrm>
          <a:prstGeom prst="rect">
            <a:avLst/>
          </a:prstGeom>
        </p:spPr>
      </p:pic>
      <p:sp>
        <p:nvSpPr>
          <p:cNvPr id="3" name="テキスト ボックス 2">
            <a:extLst>
              <a:ext uri="{FF2B5EF4-FFF2-40B4-BE49-F238E27FC236}">
                <a16:creationId xmlns:a16="http://schemas.microsoft.com/office/drawing/2014/main" id="{5C30FEB2-B61F-B133-2F47-288E862339E8}"/>
              </a:ext>
            </a:extLst>
          </p:cNvPr>
          <p:cNvSpPr txBox="1"/>
          <p:nvPr/>
        </p:nvSpPr>
        <p:spPr>
          <a:xfrm>
            <a:off x="5410200" y="1790699"/>
            <a:ext cx="3260271" cy="646331"/>
          </a:xfrm>
          <a:prstGeom prst="rect">
            <a:avLst/>
          </a:prstGeom>
          <a:noFill/>
        </p:spPr>
        <p:txBody>
          <a:bodyPr wrap="square" rtlCol="0">
            <a:spAutoFit/>
          </a:bodyPr>
          <a:lstStyle/>
          <a:p>
            <a:r>
              <a:rPr lang="en-US" altLang="ja-JP" sz="1800" dirty="0">
                <a:solidFill>
                  <a:schemeClr val="tx1"/>
                </a:solidFill>
                <a:latin typeface="游ゴシック体 ミディアム"/>
                <a:ea typeface="游ゴシック体 ミディアム"/>
                <a:cs typeface="游ゴシック体 ミディアム"/>
              </a:rPr>
              <a:t>■ </a:t>
            </a:r>
            <a:r>
              <a:rPr kumimoji="1" lang="en-US" altLang="ja-JP" dirty="0"/>
              <a:t>DFT</a:t>
            </a:r>
            <a:r>
              <a:rPr kumimoji="1" lang="ja-JP" altLang="en-US" dirty="0"/>
              <a:t>計算とイジングモデルでの計算結果の差が小さい</a:t>
            </a:r>
          </a:p>
        </p:txBody>
      </p:sp>
      <p:sp>
        <p:nvSpPr>
          <p:cNvPr id="4" name="矢印: 右 3">
            <a:extLst>
              <a:ext uri="{FF2B5EF4-FFF2-40B4-BE49-F238E27FC236}">
                <a16:creationId xmlns:a16="http://schemas.microsoft.com/office/drawing/2014/main" id="{A311A533-FB8E-64B1-9B1C-40E2058EB70A}"/>
              </a:ext>
            </a:extLst>
          </p:cNvPr>
          <p:cNvSpPr/>
          <p:nvPr/>
        </p:nvSpPr>
        <p:spPr>
          <a:xfrm>
            <a:off x="5366658" y="2519504"/>
            <a:ext cx="566056" cy="405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p>
        </p:txBody>
      </p:sp>
    </p:spTree>
    <p:extLst>
      <p:ext uri="{BB962C8B-B14F-4D97-AF65-F5344CB8AC3E}">
        <p14:creationId xmlns:p14="http://schemas.microsoft.com/office/powerpoint/2010/main" val="119897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676B7C-1E29-F95C-35CC-95BB1034D621}"/>
              </a:ext>
            </a:extLst>
          </p:cNvPr>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74EACA57-2130-AC0F-E77A-042238EAAFB2}"/>
              </a:ext>
            </a:extLst>
          </p:cNvPr>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3600" dirty="0">
                <a:solidFill>
                  <a:schemeClr val="tx1"/>
                </a:solidFill>
                <a:latin typeface="游ゴシック体 ボールド"/>
                <a:ea typeface="游ゴシック体 ボールド"/>
                <a:cs typeface="游ゴシック体 ボールド"/>
              </a:rPr>
              <a:t>a</a:t>
            </a:r>
            <a:endParaRPr lang="ja-JP" altLang="en-US" sz="3600" dirty="0">
              <a:solidFill>
                <a:schemeClr val="tx1"/>
              </a:solidFill>
              <a:latin typeface="游ゴシック体 ボールド"/>
              <a:ea typeface="游ゴシック体 ボールド"/>
              <a:cs typeface="游ゴシック体 ボールド"/>
            </a:endParaRPr>
          </a:p>
        </p:txBody>
      </p:sp>
      <p:sp>
        <p:nvSpPr>
          <p:cNvPr id="6" name="正方形/長方形 5">
            <a:extLst>
              <a:ext uri="{FF2B5EF4-FFF2-40B4-BE49-F238E27FC236}">
                <a16:creationId xmlns:a16="http://schemas.microsoft.com/office/drawing/2014/main" id="{10866407-8BC9-A519-7193-A604E7F1D660}"/>
              </a:ext>
            </a:extLst>
          </p:cNvPr>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724537C-B733-D777-527E-772F5BFD980A}"/>
              </a:ext>
            </a:extLst>
          </p:cNvPr>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30B4E2CE-6BBA-8D71-8503-509CB7C75DFF}"/>
              </a:ext>
            </a:extLst>
          </p:cNvPr>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n</a:t>
            </a:r>
            <a:endParaRPr lang="ja-JP" altLang="en-US" sz="2000" dirty="0">
              <a:solidFill>
                <a:schemeClr val="tx1"/>
              </a:solidFill>
              <a:latin typeface="游ゴシック体 ミディアム"/>
              <a:ea typeface="游ゴシック体 ミディアム"/>
              <a:cs typeface="游ゴシック体 ミディアム"/>
            </a:endParaRPr>
          </a:p>
        </p:txBody>
      </p:sp>
      <p:pic>
        <p:nvPicPr>
          <p:cNvPr id="2" name="図 1" descr="グラフ, 散布図, 箱ひげ図">
            <a:extLst>
              <a:ext uri="{FF2B5EF4-FFF2-40B4-BE49-F238E27FC236}">
                <a16:creationId xmlns:a16="http://schemas.microsoft.com/office/drawing/2014/main" id="{9FEFBE05-6649-4D0F-F0AC-D3146B2B03FC}"/>
              </a:ext>
            </a:extLst>
          </p:cNvPr>
          <p:cNvPicPr>
            <a:picLocks noChangeAspect="1"/>
          </p:cNvPicPr>
          <p:nvPr/>
        </p:nvPicPr>
        <p:blipFill>
          <a:blip r:embed="rId2"/>
          <a:stretch>
            <a:fillRect/>
          </a:stretch>
        </p:blipFill>
        <p:spPr>
          <a:xfrm>
            <a:off x="4462025" y="1421051"/>
            <a:ext cx="3605587" cy="5020537"/>
          </a:xfrm>
          <a:prstGeom prst="rect">
            <a:avLst/>
          </a:prstGeom>
        </p:spPr>
      </p:pic>
      <p:pic>
        <p:nvPicPr>
          <p:cNvPr id="3" name="図 2" descr="グラフ, 散布図">
            <a:extLst>
              <a:ext uri="{FF2B5EF4-FFF2-40B4-BE49-F238E27FC236}">
                <a16:creationId xmlns:a16="http://schemas.microsoft.com/office/drawing/2014/main" id="{B4435CCA-7302-4860-A5AB-3E2A0EB46B5D}"/>
              </a:ext>
            </a:extLst>
          </p:cNvPr>
          <p:cNvPicPr>
            <a:picLocks noChangeAspect="1"/>
          </p:cNvPicPr>
          <p:nvPr/>
        </p:nvPicPr>
        <p:blipFill>
          <a:blip r:embed="rId3"/>
          <a:stretch>
            <a:fillRect/>
          </a:stretch>
        </p:blipFill>
        <p:spPr>
          <a:xfrm>
            <a:off x="777307" y="1397659"/>
            <a:ext cx="3527994" cy="5043929"/>
          </a:xfrm>
          <a:prstGeom prst="rect">
            <a:avLst/>
          </a:prstGeom>
        </p:spPr>
      </p:pic>
    </p:spTree>
    <p:extLst>
      <p:ext uri="{BB962C8B-B14F-4D97-AF65-F5344CB8AC3E}">
        <p14:creationId xmlns:p14="http://schemas.microsoft.com/office/powerpoint/2010/main" val="87206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676B7C-1E29-F95C-35CC-95BB1034D621}"/>
              </a:ext>
            </a:extLst>
          </p:cNvPr>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74EACA57-2130-AC0F-E77A-042238EAAFB2}"/>
              </a:ext>
            </a:extLst>
          </p:cNvPr>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3600" dirty="0">
                <a:solidFill>
                  <a:schemeClr val="tx1"/>
                </a:solidFill>
                <a:latin typeface="游ゴシック体 ボールド"/>
                <a:ea typeface="游ゴシック体 ボールド"/>
                <a:cs typeface="游ゴシック体 ボールド"/>
              </a:rPr>
              <a:t>a</a:t>
            </a:r>
            <a:endParaRPr lang="ja-JP" altLang="en-US" sz="3600" dirty="0">
              <a:solidFill>
                <a:schemeClr val="tx1"/>
              </a:solidFill>
              <a:latin typeface="游ゴシック体 ボールド"/>
              <a:ea typeface="游ゴシック体 ボールド"/>
              <a:cs typeface="游ゴシック体 ボールド"/>
            </a:endParaRPr>
          </a:p>
        </p:txBody>
      </p:sp>
      <p:sp>
        <p:nvSpPr>
          <p:cNvPr id="6" name="正方形/長方形 5">
            <a:extLst>
              <a:ext uri="{FF2B5EF4-FFF2-40B4-BE49-F238E27FC236}">
                <a16:creationId xmlns:a16="http://schemas.microsoft.com/office/drawing/2014/main" id="{10866407-8BC9-A519-7193-A604E7F1D660}"/>
              </a:ext>
            </a:extLst>
          </p:cNvPr>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724537C-B733-D777-527E-772F5BFD980A}"/>
              </a:ext>
            </a:extLst>
          </p:cNvPr>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30B4E2CE-6BBA-8D71-8503-509CB7C75DFF}"/>
              </a:ext>
            </a:extLst>
          </p:cNvPr>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n</a:t>
            </a:r>
            <a:endParaRPr lang="ja-JP" altLang="en-US" sz="2000" dirty="0">
              <a:solidFill>
                <a:schemeClr val="tx1"/>
              </a:solidFill>
              <a:latin typeface="游ゴシック体 ミディアム"/>
              <a:ea typeface="游ゴシック体 ミディアム"/>
              <a:cs typeface="游ゴシック体 ミディアム"/>
            </a:endParaRPr>
          </a:p>
        </p:txBody>
      </p:sp>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12767D10-4015-5ED3-EF9B-C8993E11387A}"/>
                  </a:ext>
                </a:extLst>
              </p:cNvPr>
              <p:cNvSpPr txBox="1"/>
              <p:nvPr/>
            </p:nvSpPr>
            <p:spPr>
              <a:xfrm>
                <a:off x="4267851" y="2038427"/>
                <a:ext cx="4572000" cy="13905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800" i="1" smtClean="0">
                          <a:latin typeface="Cambria Math" panose="02040503050406030204" pitchFamily="18" charset="0"/>
                        </a:rPr>
                        <m:t>h</m:t>
                      </m:r>
                      <m:r>
                        <a:rPr lang="ja-JP" altLang="en-US" sz="2800" i="0">
                          <a:latin typeface="Cambria Math" panose="02040503050406030204" pitchFamily="18" charset="0"/>
                        </a:rPr>
                        <m:t>=</m:t>
                      </m:r>
                      <m:nary>
                        <m:naryPr>
                          <m:chr m:val="∑"/>
                          <m:limLoc m:val="undOvr"/>
                          <m:ctrlPr>
                            <a:rPr lang="ja-JP" altLang="en-US" sz="2800" i="1">
                              <a:latin typeface="Cambria Math" panose="02040503050406030204" pitchFamily="18" charset="0"/>
                            </a:rPr>
                          </m:ctrlPr>
                        </m:naryPr>
                        <m:sub>
                          <m:r>
                            <a:rPr lang="ja-JP" altLang="en-US" sz="2800" i="1">
                              <a:latin typeface="Cambria Math" panose="02040503050406030204" pitchFamily="18" charset="0"/>
                            </a:rPr>
                            <m:t>𝑗</m:t>
                          </m:r>
                        </m:sub>
                        <m:sup/>
                        <m:e>
                          <m:sSub>
                            <m:sSubPr>
                              <m:ctrlPr>
                                <a:rPr lang="ja-JP" altLang="en-US" sz="2800" i="1">
                                  <a:solidFill>
                                    <a:srgbClr val="836967"/>
                                  </a:solidFill>
                                  <a:latin typeface="Cambria Math" panose="02040503050406030204" pitchFamily="18" charset="0"/>
                                </a:rPr>
                              </m:ctrlPr>
                            </m:sSubPr>
                            <m:e>
                              <m:r>
                                <a:rPr lang="ja-JP" altLang="en-US" sz="2800" i="1">
                                  <a:latin typeface="Cambria Math" panose="02040503050406030204" pitchFamily="18" charset="0"/>
                                </a:rPr>
                                <m:t>𝐽</m:t>
                              </m:r>
                            </m:e>
                            <m:sub>
                              <m:r>
                                <a:rPr lang="ja-JP" altLang="en-US" sz="2800" i="1">
                                  <a:latin typeface="Cambria Math" panose="02040503050406030204" pitchFamily="18" charset="0"/>
                                </a:rPr>
                                <m:t>𝑖</m:t>
                              </m:r>
                              <m:r>
                                <a:rPr lang="ja-JP" altLang="en-US" sz="2800" i="0">
                                  <a:latin typeface="Cambria Math" panose="02040503050406030204" pitchFamily="18" charset="0"/>
                                </a:rPr>
                                <m:t>,</m:t>
                              </m:r>
                              <m:r>
                                <a:rPr lang="ja-JP" altLang="en-US" sz="2800" i="1">
                                  <a:latin typeface="Cambria Math" panose="02040503050406030204" pitchFamily="18" charset="0"/>
                                </a:rPr>
                                <m:t>𝑗</m:t>
                              </m:r>
                            </m:sub>
                          </m:sSub>
                          <m:r>
                            <a:rPr lang="ja-JP" altLang="en-US" sz="2800" i="0">
                              <a:latin typeface="Cambria Math" panose="02040503050406030204" pitchFamily="18" charset="0"/>
                            </a:rPr>
                            <m:t> </m:t>
                          </m:r>
                          <m:sSub>
                            <m:sSubPr>
                              <m:ctrlPr>
                                <a:rPr lang="ja-JP" altLang="en-US" sz="2800" i="1">
                                  <a:solidFill>
                                    <a:srgbClr val="836967"/>
                                  </a:solidFill>
                                  <a:latin typeface="Cambria Math" panose="02040503050406030204" pitchFamily="18" charset="0"/>
                                </a:rPr>
                              </m:ctrlPr>
                            </m:sSubPr>
                            <m:e>
                              <m:r>
                                <a:rPr lang="ja-JP" altLang="en-US" sz="2800" i="1">
                                  <a:latin typeface="Cambria Math" panose="02040503050406030204" pitchFamily="18" charset="0"/>
                                </a:rPr>
                                <m:t>𝑠</m:t>
                              </m:r>
                            </m:e>
                            <m:sub>
                              <m:r>
                                <a:rPr lang="ja-JP" altLang="en-US" sz="2800" i="1">
                                  <a:latin typeface="Cambria Math" panose="02040503050406030204" pitchFamily="18" charset="0"/>
                                </a:rPr>
                                <m:t>𝑗</m:t>
                              </m:r>
                            </m:sub>
                          </m:sSub>
                        </m:e>
                      </m:nary>
                    </m:oMath>
                  </m:oMathPara>
                </a14:m>
                <a:endParaRPr lang="ja-JP" altLang="en-US" dirty="0"/>
              </a:p>
            </p:txBody>
          </p:sp>
        </mc:Choice>
        <mc:Fallback>
          <p:sp>
            <p:nvSpPr>
              <p:cNvPr id="10" name="テキスト ボックス 9">
                <a:extLst>
                  <a:ext uri="{FF2B5EF4-FFF2-40B4-BE49-F238E27FC236}">
                    <a16:creationId xmlns:a16="http://schemas.microsoft.com/office/drawing/2014/main" id="{12767D10-4015-5ED3-EF9B-C8993E11387A}"/>
                  </a:ext>
                </a:extLst>
              </p:cNvPr>
              <p:cNvSpPr txBox="1">
                <a:spLocks noRot="1" noChangeAspect="1" noMove="1" noResize="1" noEditPoints="1" noAdjustHandles="1" noChangeArrowheads="1" noChangeShapeType="1" noTextEdit="1"/>
              </p:cNvSpPr>
              <p:nvPr/>
            </p:nvSpPr>
            <p:spPr>
              <a:xfrm>
                <a:off x="4267851" y="2038427"/>
                <a:ext cx="4572000" cy="139057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1" name="テキスト ボックス 10">
                <a:extLst>
                  <a:ext uri="{FF2B5EF4-FFF2-40B4-BE49-F238E27FC236}">
                    <a16:creationId xmlns:a16="http://schemas.microsoft.com/office/drawing/2014/main" id="{286FC89E-5930-7066-4869-DD58DBF7723E}"/>
                  </a:ext>
                </a:extLst>
              </p:cNvPr>
              <p:cNvSpPr txBox="1"/>
              <p:nvPr/>
            </p:nvSpPr>
            <p:spPr>
              <a:xfrm>
                <a:off x="808871" y="1720887"/>
                <a:ext cx="3458980" cy="1577996"/>
              </a:xfrm>
              <a:prstGeom prst="rect">
                <a:avLst/>
              </a:prstGeom>
              <a:noFill/>
            </p:spPr>
            <p:txBody>
              <a:bodyPr wrap="square" rtlCol="0">
                <a:spAutoFit/>
              </a:bodyPr>
              <a:lstStyle/>
              <a:p>
                <a:r>
                  <a:rPr lang="en-US" altLang="ja-JP" sz="2400" dirty="0">
                    <a:solidFill>
                      <a:schemeClr val="tx1"/>
                    </a:solidFill>
                    <a:latin typeface="游ゴシック体 ミディアム"/>
                    <a:ea typeface="游ゴシック体 ミディアム"/>
                    <a:cs typeface="游ゴシック体 ミディアム"/>
                  </a:rPr>
                  <a:t>■ VASP</a:t>
                </a:r>
                <a:endParaRPr lang="en-US" altLang="ja-JP" sz="2400" dirty="0">
                  <a:latin typeface="游ゴシック体 ミディアム"/>
                </a:endParaRPr>
              </a:p>
              <a:p>
                <a:r>
                  <a:rPr lang="ja-JP" altLang="en-US" sz="2400" dirty="0">
                    <a:latin typeface="游ゴシック体 ミディアム"/>
                  </a:rPr>
                  <a:t>・ </a:t>
                </a:r>
                <a:r>
                  <a:rPr lang="en-US" altLang="ja-JP" sz="2400" dirty="0">
                    <a:latin typeface="游ゴシック体 ミディアム"/>
                  </a:rPr>
                  <a:t>Supercell  3×2×1</a:t>
                </a:r>
              </a:p>
              <a:p>
                <a:r>
                  <a:rPr lang="ja-JP" altLang="en-US" sz="2400" dirty="0">
                    <a:latin typeface="游ゴシック体 ミディアム"/>
                  </a:rPr>
                  <a:t>・ 計算精度 </a:t>
                </a:r>
                <a14:m>
                  <m:oMath xmlns:m="http://schemas.openxmlformats.org/officeDocument/2006/math">
                    <m:r>
                      <a:rPr lang="en-US" altLang="ja-JP" sz="2400" i="1" kern="100">
                        <a:effectLst/>
                        <a:latin typeface="游ゴシック体 ミディアム"/>
                        <a:ea typeface="游明朝" panose="02020400000000000000" pitchFamily="18" charset="-128"/>
                        <a:cs typeface="Times New Roman" panose="02020603050405020304" pitchFamily="18" charset="0"/>
                      </a:rPr>
                      <m:t>1.0×</m:t>
                    </m:r>
                    <m:sSup>
                      <m:sSupPr>
                        <m:ctrlPr>
                          <a:rPr lang="ja-JP" altLang="ja-JP" sz="2400" i="1" kern="100">
                            <a:effectLst/>
                            <a:latin typeface="游ゴシック体 ミディアム"/>
                            <a:ea typeface="Cambria Math" panose="02040503050406030204" pitchFamily="18" charset="0"/>
                            <a:cs typeface="Times New Roman" panose="02020603050405020304" pitchFamily="18" charset="0"/>
                          </a:rPr>
                        </m:ctrlPr>
                      </m:sSupPr>
                      <m:e>
                        <m:r>
                          <a:rPr lang="en-US" altLang="ja-JP" sz="2400" i="1" kern="100">
                            <a:effectLst/>
                            <a:latin typeface="游ゴシック体 ミディアム"/>
                            <a:ea typeface="游明朝" panose="02020400000000000000" pitchFamily="18" charset="-128"/>
                            <a:cs typeface="Times New Roman" panose="02020603050405020304" pitchFamily="18" charset="0"/>
                          </a:rPr>
                          <m:t>10</m:t>
                        </m:r>
                      </m:e>
                      <m:sup>
                        <m:r>
                          <a:rPr lang="en-US" altLang="ja-JP" sz="2400" i="1" kern="100">
                            <a:effectLst/>
                            <a:latin typeface="游ゴシック体 ミディアム"/>
                            <a:ea typeface="游明朝" panose="02020400000000000000" pitchFamily="18" charset="-128"/>
                            <a:cs typeface="Times New Roman" panose="02020603050405020304" pitchFamily="18" charset="0"/>
                          </a:rPr>
                          <m:t>−6</m:t>
                        </m:r>
                      </m:sup>
                    </m:sSup>
                  </m:oMath>
                </a14:m>
                <a:endParaRPr lang="ja-JP" altLang="ja-JP" sz="2400" kern="100" dirty="0">
                  <a:effectLst/>
                  <a:latin typeface="游ゴシック体 ミディアム"/>
                  <a:ea typeface="游明朝" panose="02020400000000000000" pitchFamily="18" charset="-128"/>
                  <a:cs typeface="Times New Roman" panose="02020603050405020304" pitchFamily="18" charset="0"/>
                </a:endParaRPr>
              </a:p>
              <a:p>
                <a:r>
                  <a:rPr lang="ja-JP" altLang="en-US" sz="2400" dirty="0">
                    <a:latin typeface="游ゴシック体 ミディアム"/>
                  </a:rPr>
                  <a:t>・ </a:t>
                </a:r>
                <a:r>
                  <a:rPr lang="en-US" altLang="ja-JP" sz="2400" dirty="0">
                    <a:latin typeface="游ゴシック体 ミディアム"/>
                  </a:rPr>
                  <a:t>KPOINTS  4×8×1</a:t>
                </a:r>
                <a:endParaRPr kumimoji="1" lang="en-US" altLang="ja-JP" sz="2400" dirty="0">
                  <a:latin typeface="游ゴシック体 ミディアム"/>
                </a:endParaRPr>
              </a:p>
            </p:txBody>
          </p:sp>
        </mc:Choice>
        <mc:Fallback>
          <p:sp>
            <p:nvSpPr>
              <p:cNvPr id="11" name="テキスト ボックス 10">
                <a:extLst>
                  <a:ext uri="{FF2B5EF4-FFF2-40B4-BE49-F238E27FC236}">
                    <a16:creationId xmlns:a16="http://schemas.microsoft.com/office/drawing/2014/main" id="{286FC89E-5930-7066-4869-DD58DBF7723E}"/>
                  </a:ext>
                </a:extLst>
              </p:cNvPr>
              <p:cNvSpPr txBox="1">
                <a:spLocks noRot="1" noChangeAspect="1" noMove="1" noResize="1" noEditPoints="1" noAdjustHandles="1" noChangeArrowheads="1" noChangeShapeType="1" noTextEdit="1"/>
              </p:cNvSpPr>
              <p:nvPr/>
            </p:nvSpPr>
            <p:spPr>
              <a:xfrm>
                <a:off x="808871" y="1720887"/>
                <a:ext cx="3458980" cy="1577996"/>
              </a:xfrm>
              <a:prstGeom prst="rect">
                <a:avLst/>
              </a:prstGeom>
              <a:blipFill>
                <a:blip r:embed="rId3"/>
                <a:stretch>
                  <a:fillRect l="-2822" t="-3475" b="-8108"/>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FCD4F8E1-B255-7202-0853-ED26E48DA906}"/>
              </a:ext>
            </a:extLst>
          </p:cNvPr>
          <p:cNvSpPr txBox="1"/>
          <p:nvPr/>
        </p:nvSpPr>
        <p:spPr>
          <a:xfrm>
            <a:off x="5279919" y="1667204"/>
            <a:ext cx="4572000" cy="523220"/>
          </a:xfrm>
          <a:prstGeom prst="rect">
            <a:avLst/>
          </a:prstGeom>
          <a:noFill/>
        </p:spPr>
        <p:txBody>
          <a:bodyPr wrap="square">
            <a:spAutoFit/>
          </a:bodyPr>
          <a:lstStyle/>
          <a:p>
            <a:r>
              <a:rPr lang="en-US" altLang="ja-JP" sz="2800" dirty="0">
                <a:solidFill>
                  <a:schemeClr val="tx1"/>
                </a:solidFill>
                <a:latin typeface="游ゴシック体 ミディアム"/>
                <a:ea typeface="游ゴシック体 ミディアム"/>
                <a:cs typeface="游ゴシック体 ミディアム"/>
              </a:rPr>
              <a:t>■ </a:t>
            </a:r>
            <a:r>
              <a:rPr lang="en-US" altLang="ja-JP" sz="2800" dirty="0" err="1">
                <a:solidFill>
                  <a:schemeClr val="tx1"/>
                </a:solidFill>
                <a:latin typeface="游ゴシック体 ミディアム"/>
                <a:ea typeface="游ゴシック体 ミディアム"/>
                <a:cs typeface="游ゴシック体 ミディアム"/>
              </a:rPr>
              <a:t>Ising</a:t>
            </a:r>
            <a:r>
              <a:rPr lang="en-US" altLang="ja-JP" sz="2800" dirty="0">
                <a:solidFill>
                  <a:schemeClr val="tx1"/>
                </a:solidFill>
                <a:latin typeface="游ゴシック体 ミディアム"/>
                <a:ea typeface="游ゴシック体 ミディアム"/>
                <a:cs typeface="游ゴシック体 ミディアム"/>
              </a:rPr>
              <a:t> model</a:t>
            </a:r>
            <a:endParaRPr lang="ja-JP" altLang="en-US" dirty="0"/>
          </a:p>
        </p:txBody>
      </p:sp>
    </p:spTree>
    <p:extLst>
      <p:ext uri="{BB962C8B-B14F-4D97-AF65-F5344CB8AC3E}">
        <p14:creationId xmlns:p14="http://schemas.microsoft.com/office/powerpoint/2010/main" val="8121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676B7C-1E29-F95C-35CC-95BB1034D621}"/>
              </a:ext>
            </a:extLst>
          </p:cNvPr>
          <p:cNvCxnSpPr/>
          <p:nvPr/>
        </p:nvCxnSpPr>
        <p:spPr>
          <a:xfrm flipV="1">
            <a:off x="370098" y="677647"/>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74EACA57-2130-AC0F-E77A-042238EAAFB2}"/>
              </a:ext>
            </a:extLst>
          </p:cNvPr>
          <p:cNvSpPr txBox="1">
            <a:spLocks/>
          </p:cNvSpPr>
          <p:nvPr/>
        </p:nvSpPr>
        <p:spPr>
          <a:xfrm>
            <a:off x="1023970" y="54329"/>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先行研究</a:t>
            </a:r>
            <a:endParaRPr lang="en-US" altLang="ja-JP" sz="3600" dirty="0">
              <a:solidFill>
                <a:schemeClr val="tx1"/>
              </a:solidFill>
              <a:latin typeface="游ゴシック体 ボールド"/>
              <a:ea typeface="游ゴシック体 ボールド"/>
              <a:cs typeface="游ゴシック体 ボールド"/>
            </a:endParaRPr>
          </a:p>
        </p:txBody>
      </p:sp>
      <p:sp>
        <p:nvSpPr>
          <p:cNvPr id="6" name="正方形/長方形 5">
            <a:extLst>
              <a:ext uri="{FF2B5EF4-FFF2-40B4-BE49-F238E27FC236}">
                <a16:creationId xmlns:a16="http://schemas.microsoft.com/office/drawing/2014/main" id="{10866407-8BC9-A519-7193-A604E7F1D660}"/>
              </a:ext>
            </a:extLst>
          </p:cNvPr>
          <p:cNvSpPr/>
          <p:nvPr/>
        </p:nvSpPr>
        <p:spPr>
          <a:xfrm>
            <a:off x="411332" y="200175"/>
            <a:ext cx="305587" cy="304404"/>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724537C-B733-D777-527E-772F5BFD980A}"/>
              </a:ext>
            </a:extLst>
          </p:cNvPr>
          <p:cNvSpPr/>
          <p:nvPr/>
        </p:nvSpPr>
        <p:spPr>
          <a:xfrm>
            <a:off x="635197" y="367092"/>
            <a:ext cx="291478" cy="2915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30B4E2CE-6BBA-8D71-8503-509CB7C75DFF}"/>
              </a:ext>
            </a:extLst>
          </p:cNvPr>
          <p:cNvSpPr txBox="1">
            <a:spLocks/>
          </p:cNvSpPr>
          <p:nvPr/>
        </p:nvSpPr>
        <p:spPr>
          <a:xfrm>
            <a:off x="8621816" y="6347370"/>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1</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9" name="サブタイトル 2">
            <a:extLst>
              <a:ext uri="{FF2B5EF4-FFF2-40B4-BE49-F238E27FC236}">
                <a16:creationId xmlns:a16="http://schemas.microsoft.com/office/drawing/2014/main" id="{01DCD4B0-ACD3-8E3A-B612-9A01CCF781EF}"/>
              </a:ext>
            </a:extLst>
          </p:cNvPr>
          <p:cNvSpPr txBox="1">
            <a:spLocks/>
          </p:cNvSpPr>
          <p:nvPr/>
        </p:nvSpPr>
        <p:spPr>
          <a:xfrm>
            <a:off x="4571999" y="792513"/>
            <a:ext cx="2724176" cy="60824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ミディアム"/>
                <a:ea typeface="游ゴシック体 ミディアム"/>
                <a:cs typeface="游ゴシック体 ミディアム"/>
              </a:rPr>
              <a:t>■</a:t>
            </a:r>
            <a:r>
              <a:rPr lang="ja-JP" altLang="en-US" sz="2800" dirty="0">
                <a:solidFill>
                  <a:schemeClr val="tx1"/>
                </a:solidFill>
                <a:latin typeface="游ゴシック体 ミディアム"/>
                <a:ea typeface="游ゴシック体 ミディアム"/>
                <a:cs typeface="游ゴシック体 ミディアム"/>
              </a:rPr>
              <a:t> </a:t>
            </a:r>
            <a:r>
              <a:rPr lang="en-US" altLang="ja-JP" sz="2800" dirty="0">
                <a:solidFill>
                  <a:schemeClr val="tx1"/>
                </a:solidFill>
                <a:latin typeface="游ゴシック体 ミディアム"/>
                <a:ea typeface="游ゴシック体 ミディアム"/>
                <a:cs typeface="游ゴシック体 ミディアム"/>
              </a:rPr>
              <a:t>Mn/W(110) [1]</a:t>
            </a:r>
            <a:r>
              <a:rPr lang="ja-JP" altLang="en-US" sz="2800" dirty="0">
                <a:solidFill>
                  <a:schemeClr val="tx1"/>
                </a:solidFill>
                <a:latin typeface="游ゴシック体 ミディアム"/>
                <a:ea typeface="游ゴシック体 ミディアム"/>
                <a:cs typeface="游ゴシック体 ミディアム"/>
              </a:rPr>
              <a:t> </a:t>
            </a:r>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p:txBody>
      </p:sp>
      <p:pic>
        <p:nvPicPr>
          <p:cNvPr id="20" name="図 19" descr="マップ が含まれている画像&#10;&#10;自動的に生成された説明">
            <a:extLst>
              <a:ext uri="{FF2B5EF4-FFF2-40B4-BE49-F238E27FC236}">
                <a16:creationId xmlns:a16="http://schemas.microsoft.com/office/drawing/2014/main" id="{67ED8F0E-4CBD-AC4B-83A6-0F455B20D602}"/>
              </a:ext>
            </a:extLst>
          </p:cNvPr>
          <p:cNvPicPr>
            <a:picLocks noChangeAspect="1"/>
          </p:cNvPicPr>
          <p:nvPr/>
        </p:nvPicPr>
        <p:blipFill>
          <a:blip r:embed="rId2"/>
          <a:stretch>
            <a:fillRect/>
          </a:stretch>
        </p:blipFill>
        <p:spPr>
          <a:xfrm>
            <a:off x="463830" y="721951"/>
            <a:ext cx="4072206" cy="2982511"/>
          </a:xfrm>
          <a:prstGeom prst="rect">
            <a:avLst/>
          </a:prstGeom>
        </p:spPr>
      </p:pic>
      <p:pic>
        <p:nvPicPr>
          <p:cNvPr id="22" name="図 21" descr="背景パターン&#10;&#10;自動的に生成された説明">
            <a:extLst>
              <a:ext uri="{FF2B5EF4-FFF2-40B4-BE49-F238E27FC236}">
                <a16:creationId xmlns:a16="http://schemas.microsoft.com/office/drawing/2014/main" id="{84144310-1400-2915-6FB6-B7DEE9583A01}"/>
              </a:ext>
            </a:extLst>
          </p:cNvPr>
          <p:cNvPicPr>
            <a:picLocks noChangeAspect="1"/>
          </p:cNvPicPr>
          <p:nvPr/>
        </p:nvPicPr>
        <p:blipFill>
          <a:blip r:embed="rId3"/>
          <a:stretch>
            <a:fillRect/>
          </a:stretch>
        </p:blipFill>
        <p:spPr>
          <a:xfrm>
            <a:off x="5055262" y="2236761"/>
            <a:ext cx="3827481" cy="3864707"/>
          </a:xfrm>
          <a:prstGeom prst="rect">
            <a:avLst/>
          </a:prstGeom>
        </p:spPr>
      </p:pic>
      <p:pic>
        <p:nvPicPr>
          <p:cNvPr id="23" name="図 22" descr="マップ&#10;&#10;自動的に生成された説明">
            <a:extLst>
              <a:ext uri="{FF2B5EF4-FFF2-40B4-BE49-F238E27FC236}">
                <a16:creationId xmlns:a16="http://schemas.microsoft.com/office/drawing/2014/main" id="{4FE0E928-8202-306B-E2F3-7EDBC4A4CC4C}"/>
              </a:ext>
            </a:extLst>
          </p:cNvPr>
          <p:cNvPicPr>
            <a:picLocks noChangeAspect="1"/>
          </p:cNvPicPr>
          <p:nvPr/>
        </p:nvPicPr>
        <p:blipFill>
          <a:blip r:embed="rId4"/>
          <a:stretch>
            <a:fillRect/>
          </a:stretch>
        </p:blipFill>
        <p:spPr>
          <a:xfrm>
            <a:off x="2691401" y="3806621"/>
            <a:ext cx="2288813" cy="2294847"/>
          </a:xfrm>
          <a:prstGeom prst="rect">
            <a:avLst/>
          </a:prstGeom>
        </p:spPr>
      </p:pic>
      <p:sp>
        <p:nvSpPr>
          <p:cNvPr id="24" name="テキスト ボックス 23">
            <a:extLst>
              <a:ext uri="{FF2B5EF4-FFF2-40B4-BE49-F238E27FC236}">
                <a16:creationId xmlns:a16="http://schemas.microsoft.com/office/drawing/2014/main" id="{F6185CAF-9448-FCAD-FD0A-6D7E8E0761AD}"/>
              </a:ext>
            </a:extLst>
          </p:cNvPr>
          <p:cNvSpPr txBox="1"/>
          <p:nvPr/>
        </p:nvSpPr>
        <p:spPr>
          <a:xfrm>
            <a:off x="5602819" y="1574242"/>
            <a:ext cx="4617524" cy="523220"/>
          </a:xfrm>
          <a:prstGeom prst="rect">
            <a:avLst/>
          </a:prstGeom>
          <a:noFill/>
        </p:spPr>
        <p:txBody>
          <a:bodyPr wrap="square" rtlCol="0">
            <a:spAutoFit/>
          </a:bodyPr>
          <a:lstStyle/>
          <a:p>
            <a:r>
              <a:rPr lang="en-US" altLang="ja-JP" sz="2800" dirty="0">
                <a:solidFill>
                  <a:schemeClr val="tx1"/>
                </a:solidFill>
                <a:latin typeface="游ゴシック体 ミディアム"/>
                <a:ea typeface="游ゴシック体 ミディアム"/>
                <a:cs typeface="游ゴシック体 ミディアム"/>
              </a:rPr>
              <a:t>■ Mn/Fe(110) [2] </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5C3051F7-7E77-DA2E-736B-624C0286C8C8}"/>
              </a:ext>
            </a:extLst>
          </p:cNvPr>
          <p:cNvSpPr txBox="1"/>
          <p:nvPr/>
        </p:nvSpPr>
        <p:spPr>
          <a:xfrm>
            <a:off x="3450591" y="6280406"/>
            <a:ext cx="5051383" cy="630942"/>
          </a:xfrm>
          <a:prstGeom prst="rect">
            <a:avLst/>
          </a:prstGeom>
          <a:noFill/>
        </p:spPr>
        <p:txBody>
          <a:bodyPr wrap="none" rtlCol="0">
            <a:spAutoFit/>
          </a:bodyPr>
          <a:lstStyle/>
          <a:p>
            <a:r>
              <a:rPr lang="en-US" altLang="ja-JP" sz="1200" dirty="0">
                <a:effectLst/>
                <a:latin typeface="游明朝" panose="02020400000000000000" pitchFamily="18" charset="-128"/>
                <a:cs typeface="Times New Roman" panose="02020603050405020304" pitchFamily="18" charset="0"/>
              </a:rPr>
              <a:t>[1] M. Bode, …R. </a:t>
            </a:r>
            <a:r>
              <a:rPr lang="en-US" altLang="ja-JP" sz="1200" dirty="0" err="1">
                <a:effectLst/>
                <a:latin typeface="游明朝" panose="02020400000000000000" pitchFamily="18" charset="-128"/>
                <a:cs typeface="Times New Roman" panose="02020603050405020304" pitchFamily="18" charset="0"/>
              </a:rPr>
              <a:t>Wiesendanger</a:t>
            </a:r>
            <a:r>
              <a:rPr lang="en-US" altLang="ja-JP" sz="1200" dirty="0">
                <a:effectLst/>
                <a:latin typeface="游明朝" panose="02020400000000000000" pitchFamily="18" charset="-128"/>
                <a:cs typeface="Times New Roman" panose="02020603050405020304" pitchFamily="18" charset="0"/>
              </a:rPr>
              <a:t> 2007 </a:t>
            </a:r>
            <a:r>
              <a:rPr lang="en-US" altLang="ja-JP" sz="1200" b="1" dirty="0">
                <a:effectLst/>
                <a:latin typeface="游明朝" panose="02020400000000000000" pitchFamily="18" charset="-128"/>
                <a:cs typeface="Times New Roman" panose="02020603050405020304" pitchFamily="18" charset="0"/>
              </a:rPr>
              <a:t>Nature </a:t>
            </a:r>
            <a:r>
              <a:rPr lang="en-US" altLang="ja-JP" sz="1200" dirty="0">
                <a:effectLst/>
                <a:latin typeface="游明朝" panose="02020400000000000000" pitchFamily="18" charset="-128"/>
                <a:cs typeface="Times New Roman" panose="02020603050405020304" pitchFamily="18" charset="0"/>
              </a:rPr>
              <a:t>447 05802</a:t>
            </a:r>
          </a:p>
          <a:p>
            <a:pPr algn="just"/>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林 宏樹</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山田 豊和 </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2020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応用物理学会学術講演会講演予稿集 </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2 1063</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1100" dirty="0"/>
          </a:p>
        </p:txBody>
      </p:sp>
    </p:spTree>
    <p:extLst>
      <p:ext uri="{BB962C8B-B14F-4D97-AF65-F5344CB8AC3E}">
        <p14:creationId xmlns:p14="http://schemas.microsoft.com/office/powerpoint/2010/main" val="407661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419835" y="22427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サブタイトル 2"/>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2</a:t>
            </a:r>
            <a:endParaRPr lang="ja-JP" altLang="en-US" sz="2000" dirty="0">
              <a:solidFill>
                <a:schemeClr val="tx1"/>
              </a:solidFill>
              <a:latin typeface="游ゴシック体 ミディアム"/>
              <a:ea typeface="游ゴシック体 ミディアム"/>
              <a:cs typeface="游ゴシック体 ミディアム"/>
            </a:endParaRPr>
          </a:p>
        </p:txBody>
      </p:sp>
      <p:pic>
        <p:nvPicPr>
          <p:cNvPr id="11" name="図 10" descr="屋内, コンピュータ, テーブル, 異なる が含まれている画像&#10;&#10;自動的に生成された説明">
            <a:extLst>
              <a:ext uri="{FF2B5EF4-FFF2-40B4-BE49-F238E27FC236}">
                <a16:creationId xmlns:a16="http://schemas.microsoft.com/office/drawing/2014/main" id="{A000272C-0031-0FD6-3691-E6555B37CC05}"/>
              </a:ext>
            </a:extLst>
          </p:cNvPr>
          <p:cNvPicPr>
            <a:picLocks noChangeAspect="1"/>
          </p:cNvPicPr>
          <p:nvPr/>
        </p:nvPicPr>
        <p:blipFill>
          <a:blip r:embed="rId2"/>
          <a:stretch>
            <a:fillRect/>
          </a:stretch>
        </p:blipFill>
        <p:spPr>
          <a:xfrm>
            <a:off x="433419" y="613897"/>
            <a:ext cx="4454267" cy="2525982"/>
          </a:xfrm>
          <a:prstGeom prst="rect">
            <a:avLst/>
          </a:prstGeom>
        </p:spPr>
      </p:pic>
      <p:sp>
        <p:nvSpPr>
          <p:cNvPr id="13" name="正方形/長方形 12">
            <a:extLst>
              <a:ext uri="{FF2B5EF4-FFF2-40B4-BE49-F238E27FC236}">
                <a16:creationId xmlns:a16="http://schemas.microsoft.com/office/drawing/2014/main" id="{8B6AC23F-6DE7-34D3-A09D-9B22407E0D27}"/>
              </a:ext>
            </a:extLst>
          </p:cNvPr>
          <p:cNvSpPr/>
          <p:nvPr/>
        </p:nvSpPr>
        <p:spPr>
          <a:xfrm>
            <a:off x="3602424" y="474335"/>
            <a:ext cx="4044225" cy="1117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6CB724D-E68E-1F6A-D07E-FF6584E5DD73}"/>
              </a:ext>
            </a:extLst>
          </p:cNvPr>
          <p:cNvSpPr txBox="1"/>
          <p:nvPr/>
        </p:nvSpPr>
        <p:spPr>
          <a:xfrm>
            <a:off x="4027886" y="613897"/>
            <a:ext cx="3507038" cy="1384995"/>
          </a:xfrm>
          <a:prstGeom prst="rect">
            <a:avLst/>
          </a:prstGeom>
          <a:noFill/>
        </p:spPr>
        <p:txBody>
          <a:bodyPr wrap="square" rtlCol="0">
            <a:spAutoFit/>
          </a:bodyPr>
          <a:lstStyle/>
          <a:p>
            <a:r>
              <a:rPr lang="en-US" altLang="ja-JP" sz="2800" dirty="0">
                <a:solidFill>
                  <a:schemeClr val="tx1"/>
                </a:solidFill>
                <a:latin typeface="游ゴシック体 ミディアム"/>
                <a:ea typeface="游ゴシック体 ミディアム"/>
                <a:cs typeface="游ゴシック体 ミディアム"/>
              </a:rPr>
              <a:t>■ </a:t>
            </a:r>
            <a:r>
              <a:rPr lang="ja-JP" altLang="en-US" sz="2800" dirty="0">
                <a:solidFill>
                  <a:schemeClr val="tx1"/>
                </a:solidFill>
                <a:latin typeface="游ゴシック体 ミディアム"/>
                <a:ea typeface="游ゴシック体 ミディアム"/>
                <a:cs typeface="游ゴシック体 ミディアム"/>
              </a:rPr>
              <a:t>直鎖</a:t>
            </a:r>
            <a:r>
              <a:rPr lang="en-US" altLang="ja-JP" sz="2800" dirty="0">
                <a:solidFill>
                  <a:schemeClr val="tx1"/>
                </a:solidFill>
                <a:latin typeface="游ゴシック体 ミディアム"/>
                <a:ea typeface="游ゴシック体 ミディアム"/>
                <a:cs typeface="游ゴシック体 ミディアム"/>
              </a:rPr>
              <a:t>Mn/Fe(110) [3] </a:t>
            </a:r>
          </a:p>
          <a:p>
            <a:r>
              <a:rPr lang="en-US" altLang="ja-JP" sz="2800" dirty="0">
                <a:solidFill>
                  <a:schemeClr val="tx1"/>
                </a:solidFill>
                <a:latin typeface="游ゴシック体 ミディアム"/>
                <a:ea typeface="游ゴシック体 ミディアム"/>
                <a:cs typeface="游ゴシック体 ミディアム"/>
              </a:rPr>
              <a:t>   (Noncollinear</a:t>
            </a:r>
            <a:r>
              <a:rPr lang="ja-JP" altLang="en-US" sz="2800" dirty="0">
                <a:solidFill>
                  <a:schemeClr val="tx1"/>
                </a:solidFill>
                <a:latin typeface="游ゴシック体 ミディアム"/>
                <a:ea typeface="游ゴシック体 ミディアム"/>
                <a:cs typeface="游ゴシック体 ミディアム"/>
              </a:rPr>
              <a:t> </a:t>
            </a:r>
            <a:r>
              <a:rPr lang="en-US" altLang="ja-JP" sz="2800" dirty="0">
                <a:solidFill>
                  <a:schemeClr val="tx1"/>
                </a:solidFill>
                <a:latin typeface="游ゴシック体 ミディアム"/>
                <a:ea typeface="游ゴシック体 ミディアム"/>
                <a:cs typeface="游ゴシック体 ミディアム"/>
              </a:rPr>
              <a:t>spin)</a:t>
            </a:r>
          </a:p>
          <a:p>
            <a:r>
              <a:rPr lang="en-US" altLang="ja-JP" sz="2800" dirty="0">
                <a:solidFill>
                  <a:schemeClr val="tx1"/>
                </a:solidFill>
                <a:latin typeface="游ゴシック体 ミディアム"/>
                <a:ea typeface="游ゴシック体 ミディアム"/>
                <a:cs typeface="游ゴシック体 ミディアム"/>
              </a:rPr>
              <a:t> </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14" name="フローチャート: 代替処理 13">
            <a:extLst>
              <a:ext uri="{FF2B5EF4-FFF2-40B4-BE49-F238E27FC236}">
                <a16:creationId xmlns:a16="http://schemas.microsoft.com/office/drawing/2014/main" id="{D0BEB683-F8C4-A654-65FA-FEF2F06A5159}"/>
              </a:ext>
            </a:extLst>
          </p:cNvPr>
          <p:cNvSpPr/>
          <p:nvPr/>
        </p:nvSpPr>
        <p:spPr>
          <a:xfrm>
            <a:off x="730373" y="4171259"/>
            <a:ext cx="7468542" cy="2029833"/>
          </a:xfrm>
          <a:prstGeom prst="flowChartAlternateProcess">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800" dirty="0">
                <a:solidFill>
                  <a:schemeClr val="tx1"/>
                </a:solidFill>
                <a:latin typeface="游ゴシック体 ミディアム"/>
                <a:ea typeface="游ゴシック体 ミディアム"/>
                <a:cs typeface="游ゴシック体 ミディアム"/>
              </a:rPr>
              <a:t>■ </a:t>
            </a:r>
            <a:r>
              <a:rPr lang="ja-JP" altLang="en-US" sz="3200" dirty="0">
                <a:solidFill>
                  <a:schemeClr val="tx1"/>
                </a:solidFill>
                <a:latin typeface="游ゴシック体 ミディアム"/>
                <a:ea typeface="游ゴシック体 ミディアム"/>
                <a:cs typeface="游ゴシック体 ミディアム"/>
              </a:rPr>
              <a:t>目的</a:t>
            </a:r>
            <a:endParaRPr lang="en-US" altLang="ja-JP" sz="2800" dirty="0">
              <a:solidFill>
                <a:schemeClr val="tx1"/>
              </a:solidFill>
              <a:latin typeface="游ゴシック体 ミディアム"/>
              <a:ea typeface="游ゴシック体 ミディアム"/>
              <a:cs typeface="游ゴシック体 ミディアム"/>
            </a:endParaRPr>
          </a:p>
          <a:p>
            <a:pPr algn="ctr"/>
            <a:r>
              <a:rPr lang="en-US" altLang="ja-JP" sz="4000" u="sng" dirty="0">
                <a:solidFill>
                  <a:schemeClr val="tx1"/>
                </a:solidFill>
                <a:latin typeface="游ゴシック体 ミディアム"/>
                <a:ea typeface="游ゴシック体 ミディアム"/>
                <a:cs typeface="游ゴシック体 ミディアム"/>
              </a:rPr>
              <a:t>Mn</a:t>
            </a:r>
            <a:r>
              <a:rPr lang="ja-JP" altLang="en-US" sz="4000" u="sng" dirty="0">
                <a:solidFill>
                  <a:schemeClr val="tx1"/>
                </a:solidFill>
                <a:latin typeface="游ゴシック体 ミディアム"/>
                <a:ea typeface="游ゴシック体 ミディアム"/>
                <a:cs typeface="游ゴシック体 ミディアム"/>
              </a:rPr>
              <a:t>単層の安定なスピン構造を特定する</a:t>
            </a:r>
            <a:endParaRPr lang="en-US" altLang="ja-JP" sz="4000" u="sng" dirty="0">
              <a:solidFill>
                <a:schemeClr val="tx1"/>
              </a:solidFill>
              <a:latin typeface="游ゴシック体 ミディアム"/>
              <a:ea typeface="游ゴシック体 ミディアム"/>
              <a:cs typeface="游ゴシック体 ミディアム"/>
            </a:endParaRPr>
          </a:p>
        </p:txBody>
      </p:sp>
      <p:sp>
        <p:nvSpPr>
          <p:cNvPr id="16" name="テキスト ボックス 15">
            <a:extLst>
              <a:ext uri="{FF2B5EF4-FFF2-40B4-BE49-F238E27FC236}">
                <a16:creationId xmlns:a16="http://schemas.microsoft.com/office/drawing/2014/main" id="{BD8B753B-2E41-4AD0-5DA7-E0E07AFFF168}"/>
              </a:ext>
            </a:extLst>
          </p:cNvPr>
          <p:cNvSpPr txBox="1"/>
          <p:nvPr/>
        </p:nvSpPr>
        <p:spPr>
          <a:xfrm>
            <a:off x="561043" y="3189188"/>
            <a:ext cx="8426185" cy="954107"/>
          </a:xfrm>
          <a:prstGeom prst="rect">
            <a:avLst/>
          </a:prstGeom>
          <a:noFill/>
        </p:spPr>
        <p:txBody>
          <a:bodyPr wrap="square" rtlCol="0">
            <a:spAutoFit/>
          </a:bodyPr>
          <a:lstStyle/>
          <a:p>
            <a:r>
              <a:rPr lang="ja-JP" altLang="en-US" dirty="0">
                <a:latin typeface="游ゴシック体 ミディアム"/>
                <a:ea typeface="游ゴシック体 ミディアム"/>
                <a:cs typeface="游ゴシック体 ミディアム"/>
              </a:rPr>
              <a:t> </a:t>
            </a:r>
            <a:r>
              <a:rPr lang="en-US" altLang="ja-JP" sz="2800" dirty="0">
                <a:solidFill>
                  <a:schemeClr val="tx1"/>
                </a:solidFill>
                <a:latin typeface="游ゴシック体 ミディアム"/>
                <a:ea typeface="游ゴシック体 ミディアム"/>
                <a:cs typeface="游ゴシック体 ミディアム"/>
              </a:rPr>
              <a:t>Mn</a:t>
            </a:r>
            <a:r>
              <a:rPr lang="ja-JP" altLang="en-US" sz="2800" dirty="0">
                <a:solidFill>
                  <a:schemeClr val="tx1"/>
                </a:solidFill>
                <a:latin typeface="游ゴシック体 ミディアム"/>
                <a:ea typeface="游ゴシック体 ミディアム"/>
                <a:cs typeface="游ゴシック体 ミディアム"/>
              </a:rPr>
              <a:t>単層のスピン構造については解明されていない部分が多い</a:t>
            </a:r>
            <a:endParaRPr kumimoji="1" lang="ja-JP" altLang="en-US" dirty="0"/>
          </a:p>
        </p:txBody>
      </p:sp>
      <p:sp>
        <p:nvSpPr>
          <p:cNvPr id="17" name="テキスト ボックス 16">
            <a:extLst>
              <a:ext uri="{FF2B5EF4-FFF2-40B4-BE49-F238E27FC236}">
                <a16:creationId xmlns:a16="http://schemas.microsoft.com/office/drawing/2014/main" id="{DECEDFA6-EAFB-6EDA-3448-1A8C4A8EE128}"/>
              </a:ext>
            </a:extLst>
          </p:cNvPr>
          <p:cNvSpPr txBox="1"/>
          <p:nvPr/>
        </p:nvSpPr>
        <p:spPr>
          <a:xfrm>
            <a:off x="1302545" y="6426599"/>
            <a:ext cx="6232379" cy="307777"/>
          </a:xfrm>
          <a:prstGeom prst="rect">
            <a:avLst/>
          </a:prstGeom>
          <a:noFill/>
        </p:spPr>
        <p:txBody>
          <a:bodyPr wrap="square" rtlCol="0">
            <a:spAutoFit/>
          </a:bodyPr>
          <a:lstStyle/>
          <a:p>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[3] R N Igarashi</a:t>
            </a:r>
            <a:r>
              <a:rPr lang="en-US" altLang="ja-JP" sz="14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 H M </a:t>
            </a:r>
            <a:r>
              <a:rPr lang="en-US" altLang="ja-JP" sz="1400" kern="100" dirty="0" err="1">
                <a:effectLst/>
                <a:latin typeface="游明朝" panose="02020400000000000000" pitchFamily="18" charset="-128"/>
                <a:ea typeface="游明朝" panose="02020400000000000000" pitchFamily="18" charset="-128"/>
                <a:cs typeface="Times New Roman" panose="02020603050405020304" pitchFamily="18" charset="0"/>
              </a:rPr>
              <a:t>Petrilli</a:t>
            </a:r>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 2016 J. Phys. </a:t>
            </a:r>
            <a:r>
              <a:rPr lang="en-US" altLang="ja-JP" sz="1400" kern="100" dirty="0" err="1">
                <a:effectLst/>
                <a:latin typeface="游明朝" panose="02020400000000000000" pitchFamily="18" charset="-128"/>
                <a:ea typeface="游明朝" panose="02020400000000000000" pitchFamily="18" charset="-128"/>
                <a:cs typeface="Times New Roman" panose="02020603050405020304" pitchFamily="18" charset="0"/>
              </a:rPr>
              <a:t>Condens</a:t>
            </a:r>
            <a:r>
              <a:rPr lang="en-US" altLang="ja-JP" sz="1400" kern="100" dirty="0">
                <a:effectLst/>
                <a:latin typeface="游明朝" panose="02020400000000000000" pitchFamily="18" charset="-128"/>
                <a:ea typeface="游明朝" panose="02020400000000000000" pitchFamily="18" charset="-128"/>
                <a:cs typeface="Times New Roman" panose="02020603050405020304" pitchFamily="18" charset="0"/>
              </a:rPr>
              <a:t>. Matter 28 326001</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5504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56B13FD-AE1D-9FB7-2CCF-046ABA0F88D1}"/>
              </a:ext>
            </a:extLst>
          </p:cNvPr>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44A88EDA-FF03-C147-80EB-679FFE83F184}"/>
              </a:ext>
            </a:extLst>
          </p:cNvPr>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構造①</a:t>
            </a:r>
          </a:p>
        </p:txBody>
      </p:sp>
      <p:sp>
        <p:nvSpPr>
          <p:cNvPr id="6" name="正方形/長方形 5">
            <a:extLst>
              <a:ext uri="{FF2B5EF4-FFF2-40B4-BE49-F238E27FC236}">
                <a16:creationId xmlns:a16="http://schemas.microsoft.com/office/drawing/2014/main" id="{B3F6AB79-3760-923D-DD1E-9D0132AAF18C}"/>
              </a:ext>
            </a:extLst>
          </p:cNvPr>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A89270B-C064-2FCD-5A30-BC3638146C07}"/>
              </a:ext>
            </a:extLst>
          </p:cNvPr>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1E3DC531-0764-7416-0276-2183A1841A87}"/>
              </a:ext>
            </a:extLst>
          </p:cNvPr>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3</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13" name="テキスト ボックス 12">
            <a:extLst>
              <a:ext uri="{FF2B5EF4-FFF2-40B4-BE49-F238E27FC236}">
                <a16:creationId xmlns:a16="http://schemas.microsoft.com/office/drawing/2014/main" id="{FBCCF310-A659-C7E1-2D8C-30739680DC11}"/>
              </a:ext>
            </a:extLst>
          </p:cNvPr>
          <p:cNvSpPr txBox="1"/>
          <p:nvPr/>
        </p:nvSpPr>
        <p:spPr>
          <a:xfrm>
            <a:off x="610101" y="1353012"/>
            <a:ext cx="1890570" cy="954107"/>
          </a:xfrm>
          <a:prstGeom prst="rect">
            <a:avLst/>
          </a:prstGeom>
          <a:noFill/>
        </p:spPr>
        <p:txBody>
          <a:bodyPr wrap="square" rtlCol="0">
            <a:spAutoFit/>
          </a:bodyPr>
          <a:lstStyle/>
          <a:p>
            <a:r>
              <a:rPr lang="en-US" altLang="ja-JP" sz="2800" dirty="0">
                <a:solidFill>
                  <a:schemeClr val="tx1"/>
                </a:solidFill>
                <a:latin typeface="游ゴシック体 ミディアム"/>
                <a:ea typeface="游ゴシック体 ミディアム"/>
                <a:cs typeface="游ゴシック体 ミディアム"/>
              </a:rPr>
              <a:t>bcc</a:t>
            </a:r>
            <a:r>
              <a:rPr lang="ja-JP" altLang="en-US" sz="2800" dirty="0">
                <a:solidFill>
                  <a:schemeClr val="tx1"/>
                </a:solidFill>
                <a:latin typeface="游ゴシック体 ミディアム"/>
                <a:ea typeface="游ゴシック体 ミディアム"/>
                <a:cs typeface="游ゴシック体 ミディアム"/>
              </a:rPr>
              <a:t>構造</a:t>
            </a:r>
            <a:endParaRPr lang="en-US" altLang="ja-JP" sz="2800" dirty="0">
              <a:solidFill>
                <a:schemeClr val="tx1"/>
              </a:solidFill>
              <a:latin typeface="游ゴシック体 ミディアム"/>
              <a:ea typeface="游ゴシック体 ミディアム"/>
              <a:cs typeface="游ゴシック体 ミディアム"/>
            </a:endParaRPr>
          </a:p>
          <a:p>
            <a:r>
              <a:rPr kumimoji="1" lang="en-US" altLang="ja-JP" sz="2800" dirty="0">
                <a:latin typeface="游ゴシック体 ミディアム"/>
              </a:rPr>
              <a:t>(MnML2x3)</a:t>
            </a:r>
            <a:endParaRPr kumimoji="1" lang="ja-JP" altLang="en-US" sz="2800" dirty="0"/>
          </a:p>
        </p:txBody>
      </p:sp>
      <p:grpSp>
        <p:nvGrpSpPr>
          <p:cNvPr id="3" name="グループ化 2">
            <a:extLst>
              <a:ext uri="{FF2B5EF4-FFF2-40B4-BE49-F238E27FC236}">
                <a16:creationId xmlns:a16="http://schemas.microsoft.com/office/drawing/2014/main" id="{85C41BBF-8F8C-E53C-55EA-489C5A1F8DE8}"/>
              </a:ext>
            </a:extLst>
          </p:cNvPr>
          <p:cNvGrpSpPr/>
          <p:nvPr/>
        </p:nvGrpSpPr>
        <p:grpSpPr>
          <a:xfrm>
            <a:off x="1349829" y="2192604"/>
            <a:ext cx="6922707" cy="4726030"/>
            <a:chOff x="1732600" y="1965679"/>
            <a:chExt cx="6616136" cy="4516738"/>
          </a:xfrm>
        </p:grpSpPr>
        <p:grpSp>
          <p:nvGrpSpPr>
            <p:cNvPr id="32" name="グループ化 31">
              <a:extLst>
                <a:ext uri="{FF2B5EF4-FFF2-40B4-BE49-F238E27FC236}">
                  <a16:creationId xmlns:a16="http://schemas.microsoft.com/office/drawing/2014/main" id="{210C5D8F-2985-206F-5C53-6C05E4249051}"/>
                </a:ext>
              </a:extLst>
            </p:cNvPr>
            <p:cNvGrpSpPr/>
            <p:nvPr/>
          </p:nvGrpSpPr>
          <p:grpSpPr>
            <a:xfrm>
              <a:off x="2749018" y="1965679"/>
              <a:ext cx="5599718" cy="4516738"/>
              <a:chOff x="1823472" y="2174425"/>
              <a:chExt cx="5264584" cy="4246920"/>
            </a:xfrm>
          </p:grpSpPr>
          <p:pic>
            <p:nvPicPr>
              <p:cNvPr id="14" name="図 13" descr="座る, 小さい が含まれている画像&#10;&#10;自動的に生成された説明">
                <a:extLst>
                  <a:ext uri="{FF2B5EF4-FFF2-40B4-BE49-F238E27FC236}">
                    <a16:creationId xmlns:a16="http://schemas.microsoft.com/office/drawing/2014/main" id="{F9A6DF18-CA38-5392-8A7C-205E3055EA5D}"/>
                  </a:ext>
                </a:extLst>
              </p:cNvPr>
              <p:cNvPicPr>
                <a:picLocks noChangeAspect="1"/>
              </p:cNvPicPr>
              <p:nvPr/>
            </p:nvPicPr>
            <p:blipFill>
              <a:blip r:embed="rId2"/>
              <a:stretch>
                <a:fillRect/>
              </a:stretch>
            </p:blipFill>
            <p:spPr>
              <a:xfrm>
                <a:off x="1907378" y="2708525"/>
                <a:ext cx="5180678" cy="2824642"/>
              </a:xfrm>
              <a:prstGeom prst="rect">
                <a:avLst/>
              </a:prstGeom>
            </p:spPr>
          </p:pic>
          <p:cxnSp>
            <p:nvCxnSpPr>
              <p:cNvPr id="20" name="直線コネクタ 19">
                <a:extLst>
                  <a:ext uri="{FF2B5EF4-FFF2-40B4-BE49-F238E27FC236}">
                    <a16:creationId xmlns:a16="http://schemas.microsoft.com/office/drawing/2014/main" id="{342DA979-5474-9F2B-CD26-6318EA7C86FC}"/>
                  </a:ext>
                </a:extLst>
              </p:cNvPr>
              <p:cNvCxnSpPr>
                <a:cxnSpLocks/>
              </p:cNvCxnSpPr>
              <p:nvPr/>
            </p:nvCxnSpPr>
            <p:spPr>
              <a:xfrm rot="16200000" flipH="1">
                <a:off x="3411388" y="5575199"/>
                <a:ext cx="12351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9182C89C-FB46-5CF4-C0DB-B8264D87A3FC}"/>
                  </a:ext>
                </a:extLst>
              </p:cNvPr>
              <p:cNvCxnSpPr>
                <a:cxnSpLocks/>
              </p:cNvCxnSpPr>
              <p:nvPr/>
            </p:nvCxnSpPr>
            <p:spPr>
              <a:xfrm rot="16200000" flipH="1">
                <a:off x="4916384" y="5575199"/>
                <a:ext cx="12351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 name="直線矢印コネクタ 21">
                <a:extLst>
                  <a:ext uri="{FF2B5EF4-FFF2-40B4-BE49-F238E27FC236}">
                    <a16:creationId xmlns:a16="http://schemas.microsoft.com/office/drawing/2014/main" id="{FACFA6BD-9D5C-E3AB-D214-000186AA5FE0}"/>
                  </a:ext>
                </a:extLst>
              </p:cNvPr>
              <p:cNvCxnSpPr>
                <a:cxnSpLocks/>
              </p:cNvCxnSpPr>
              <p:nvPr/>
            </p:nvCxnSpPr>
            <p:spPr>
              <a:xfrm>
                <a:off x="4028964" y="5857583"/>
                <a:ext cx="1504996"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23" name="テキスト ボックス 22">
                    <a:extLst>
                      <a:ext uri="{FF2B5EF4-FFF2-40B4-BE49-F238E27FC236}">
                        <a16:creationId xmlns:a16="http://schemas.microsoft.com/office/drawing/2014/main" id="{AC43EDB9-4AD0-DEF9-1C1F-E4AA8DE981D3}"/>
                      </a:ext>
                    </a:extLst>
                  </p:cNvPr>
                  <p:cNvSpPr txBox="1"/>
                  <p:nvPr/>
                </p:nvSpPr>
                <p:spPr>
                  <a:xfrm>
                    <a:off x="4415854" y="5951167"/>
                    <a:ext cx="780316" cy="470178"/>
                  </a:xfrm>
                  <a:prstGeom prst="rect">
                    <a:avLst/>
                  </a:prstGeom>
                  <a:noFill/>
                </p:spPr>
                <p:txBody>
                  <a:bodyPr wrap="square" rtlCol="0">
                    <a:spAutoFit/>
                  </a:bodyPr>
                  <a:lstStyle/>
                  <a:p>
                    <a14:m>
                      <m:oMath xmlns:m="http://schemas.openxmlformats.org/officeDocument/2006/math">
                        <m:rad>
                          <m:radPr>
                            <m:degHide m:val="on"/>
                            <m:ctrlPr>
                              <a:rPr lang="ja-JP" altLang="ja-JP" sz="20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sz="2000" b="0" i="1" kern="100" smtClean="0">
                                <a:effectLst/>
                                <a:latin typeface="Cambria Math" panose="02040503050406030204" pitchFamily="18" charset="0"/>
                                <a:ea typeface="Cambria Math" panose="02040503050406030204" pitchFamily="18" charset="0"/>
                                <a:cs typeface="Times New Roman" panose="02020603050405020304" pitchFamily="18" charset="0"/>
                              </a:rPr>
                              <m:t>2</m:t>
                            </m:r>
                          </m:e>
                        </m:rad>
                      </m:oMath>
                    </a14:m>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 </a:t>
                    </a:r>
                    <a:r>
                      <a:rPr kumimoji="1" lang="en-US" altLang="ja-JP" sz="2800" dirty="0"/>
                      <a:t>a</a:t>
                    </a:r>
                    <a:endParaRPr kumimoji="1" lang="ja-JP" altLang="en-US" sz="2800" dirty="0"/>
                  </a:p>
                </p:txBody>
              </p:sp>
            </mc:Choice>
            <mc:Fallback>
              <p:sp>
                <p:nvSpPr>
                  <p:cNvPr id="23" name="テキスト ボックス 22">
                    <a:extLst>
                      <a:ext uri="{FF2B5EF4-FFF2-40B4-BE49-F238E27FC236}">
                        <a16:creationId xmlns:a16="http://schemas.microsoft.com/office/drawing/2014/main" id="{AC43EDB9-4AD0-DEF9-1C1F-E4AA8DE981D3}"/>
                      </a:ext>
                    </a:extLst>
                  </p:cNvPr>
                  <p:cNvSpPr txBox="1">
                    <a:spLocks noRot="1" noChangeAspect="1" noMove="1" noResize="1" noEditPoints="1" noAdjustHandles="1" noChangeArrowheads="1" noChangeShapeType="1" noTextEdit="1"/>
                  </p:cNvSpPr>
                  <p:nvPr/>
                </p:nvSpPr>
                <p:spPr>
                  <a:xfrm>
                    <a:off x="4415854" y="5951167"/>
                    <a:ext cx="780316" cy="470178"/>
                  </a:xfrm>
                  <a:prstGeom prst="rect">
                    <a:avLst/>
                  </a:prstGeom>
                  <a:blipFill>
                    <a:blip r:embed="rId3"/>
                    <a:stretch>
                      <a:fillRect t="-10465" b="-32558"/>
                    </a:stretch>
                  </a:blipFill>
                </p:spPr>
                <p:txBody>
                  <a:bodyPr/>
                  <a:lstStyle/>
                  <a:p>
                    <a:r>
                      <a:rPr lang="ja-JP" altLang="en-US">
                        <a:noFill/>
                      </a:rPr>
                      <a:t> </a:t>
                    </a:r>
                  </a:p>
                </p:txBody>
              </p:sp>
            </mc:Fallback>
          </mc:AlternateContent>
          <p:cxnSp>
            <p:nvCxnSpPr>
              <p:cNvPr id="27" name="直線コネクタ 26">
                <a:extLst>
                  <a:ext uri="{FF2B5EF4-FFF2-40B4-BE49-F238E27FC236}">
                    <a16:creationId xmlns:a16="http://schemas.microsoft.com/office/drawing/2014/main" id="{11E1B572-7324-2753-DAC3-EA2AF97704DD}"/>
                  </a:ext>
                </a:extLst>
              </p:cNvPr>
              <p:cNvCxnSpPr>
                <a:cxnSpLocks/>
              </p:cNvCxnSpPr>
              <p:nvPr/>
            </p:nvCxnSpPr>
            <p:spPr>
              <a:xfrm rot="3235085" flipH="1">
                <a:off x="2277560" y="2792001"/>
                <a:ext cx="12351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9A9ECD58-1041-6337-D95C-4ACEC4149A0E}"/>
                  </a:ext>
                </a:extLst>
              </p:cNvPr>
              <p:cNvCxnSpPr>
                <a:cxnSpLocks/>
              </p:cNvCxnSpPr>
              <p:nvPr/>
            </p:nvCxnSpPr>
            <p:spPr>
              <a:xfrm rot="3235085" flipH="1">
                <a:off x="1467811" y="3345755"/>
                <a:ext cx="12351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1F03A5DD-D933-4CF4-9254-D4ED587CC9EF}"/>
                  </a:ext>
                </a:extLst>
              </p:cNvPr>
              <p:cNvCxnSpPr>
                <a:cxnSpLocks/>
              </p:cNvCxnSpPr>
              <p:nvPr/>
            </p:nvCxnSpPr>
            <p:spPr>
              <a:xfrm flipH="1">
                <a:off x="1919080" y="2535274"/>
                <a:ext cx="764191" cy="58226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30" name="テキスト ボックス 29">
                    <a:extLst>
                      <a:ext uri="{FF2B5EF4-FFF2-40B4-BE49-F238E27FC236}">
                        <a16:creationId xmlns:a16="http://schemas.microsoft.com/office/drawing/2014/main" id="{24CEF67A-7CE1-2E7F-055A-FAB357E085E9}"/>
                      </a:ext>
                    </a:extLst>
                  </p:cNvPr>
                  <p:cNvSpPr txBox="1"/>
                  <p:nvPr/>
                </p:nvSpPr>
                <p:spPr>
                  <a:xfrm>
                    <a:off x="1823472" y="2180146"/>
                    <a:ext cx="690847" cy="698468"/>
                  </a:xfrm>
                  <a:prstGeom prst="rect">
                    <a:avLst/>
                  </a:prstGeom>
                  <a:noFill/>
                </p:spPr>
                <p:txBody>
                  <a:bodyPr wrap="square" rtlCol="0">
                    <a:spAutoFit/>
                  </a:bodyPr>
                  <a:lstStyle/>
                  <a:p>
                    <a:pPr/>
                    <a14:m>
                      <m:oMath xmlns:m="http://schemas.openxmlformats.org/officeDocument/2006/math">
                        <m:f>
                          <m:fPr>
                            <m:ctrlPr>
                              <a:rPr lang="ja-JP" altLang="ja-JP" sz="2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800" i="1" kern="100">
                                <a:effectLst/>
                                <a:latin typeface="Cambria Math" panose="02040503050406030204" pitchFamily="18" charset="0"/>
                                <a:ea typeface="游明朝" panose="02020400000000000000" pitchFamily="18" charset="-128"/>
                                <a:cs typeface="Times New Roman" panose="02020603050405020304" pitchFamily="18" charset="0"/>
                              </a:rPr>
                              <m:t>√3</m:t>
                            </m:r>
                          </m:num>
                          <m:den>
                            <m:r>
                              <a:rPr lang="en-US" altLang="ja-JP" sz="2800" i="1" kern="100">
                                <a:effectLst/>
                                <a:latin typeface="Cambria Math" panose="02040503050406030204" pitchFamily="18" charset="0"/>
                                <a:ea typeface="游明朝" panose="02020400000000000000" pitchFamily="18" charset="-128"/>
                                <a:cs typeface="Times New Roman" panose="02020603050405020304" pitchFamily="18" charset="0"/>
                              </a:rPr>
                              <m:t>2</m:t>
                            </m:r>
                          </m:den>
                        </m:f>
                      </m:oMath>
                    </a14:m>
                    <a:r>
                      <a:rPr kumimoji="1" lang="en-US" altLang="ja-JP" sz="2400" dirty="0"/>
                      <a:t>a</a:t>
                    </a:r>
                    <a:endParaRPr kumimoji="1" lang="ja-JP" altLang="en-US" sz="2400" dirty="0"/>
                  </a:p>
                </p:txBody>
              </p:sp>
            </mc:Choice>
            <mc:Fallback>
              <p:sp>
                <p:nvSpPr>
                  <p:cNvPr id="30" name="テキスト ボックス 29">
                    <a:extLst>
                      <a:ext uri="{FF2B5EF4-FFF2-40B4-BE49-F238E27FC236}">
                        <a16:creationId xmlns:a16="http://schemas.microsoft.com/office/drawing/2014/main" id="{24CEF67A-7CE1-2E7F-055A-FAB357E085E9}"/>
                      </a:ext>
                    </a:extLst>
                  </p:cNvPr>
                  <p:cNvSpPr txBox="1">
                    <a:spLocks noRot="1" noChangeAspect="1" noMove="1" noResize="1" noEditPoints="1" noAdjustHandles="1" noChangeArrowheads="1" noChangeShapeType="1" noTextEdit="1"/>
                  </p:cNvSpPr>
                  <p:nvPr/>
                </p:nvSpPr>
                <p:spPr>
                  <a:xfrm>
                    <a:off x="1823472" y="2180146"/>
                    <a:ext cx="690847" cy="698468"/>
                  </a:xfrm>
                  <a:prstGeom prst="rect">
                    <a:avLst/>
                  </a:prstGeom>
                  <a:blipFill>
                    <a:blip r:embed="rId4"/>
                    <a:stretch>
                      <a:fillRect b="-4724"/>
                    </a:stretch>
                  </a:blipFill>
                </p:spPr>
                <p:txBody>
                  <a:bodyPr/>
                  <a:lstStyle/>
                  <a:p>
                    <a:r>
                      <a:rPr lang="ja-JP" altLang="en-US">
                        <a:noFill/>
                      </a:rPr>
                      <a:t> </a:t>
                    </a:r>
                  </a:p>
                </p:txBody>
              </p:sp>
            </mc:Fallback>
          </mc:AlternateContent>
        </p:grpSp>
        <p:grpSp>
          <p:nvGrpSpPr>
            <p:cNvPr id="19" name="グループ化 18">
              <a:extLst>
                <a:ext uri="{FF2B5EF4-FFF2-40B4-BE49-F238E27FC236}">
                  <a16:creationId xmlns:a16="http://schemas.microsoft.com/office/drawing/2014/main" id="{86B6FEF9-A1FF-091A-B61E-175F07136DAB}"/>
                </a:ext>
              </a:extLst>
            </p:cNvPr>
            <p:cNvGrpSpPr/>
            <p:nvPr/>
          </p:nvGrpSpPr>
          <p:grpSpPr>
            <a:xfrm rot="7212977">
              <a:off x="2070881" y="3458557"/>
              <a:ext cx="1208819" cy="1885381"/>
              <a:chOff x="2760051" y="4360502"/>
              <a:chExt cx="1136607" cy="1772544"/>
            </a:xfrm>
          </p:grpSpPr>
          <p:cxnSp>
            <p:nvCxnSpPr>
              <p:cNvPr id="17" name="直線矢印コネクタ 16">
                <a:extLst>
                  <a:ext uri="{FF2B5EF4-FFF2-40B4-BE49-F238E27FC236}">
                    <a16:creationId xmlns:a16="http://schemas.microsoft.com/office/drawing/2014/main" id="{73672330-A49A-DC52-553B-9A5D3D073B39}"/>
                  </a:ext>
                </a:extLst>
              </p:cNvPr>
              <p:cNvCxnSpPr/>
              <p:nvPr/>
            </p:nvCxnSpPr>
            <p:spPr>
              <a:xfrm rot="14385480">
                <a:off x="3363164" y="4957233"/>
                <a:ext cx="0" cy="106698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 name="直線コネクタ 15">
                <a:extLst>
                  <a:ext uri="{FF2B5EF4-FFF2-40B4-BE49-F238E27FC236}">
                    <a16:creationId xmlns:a16="http://schemas.microsoft.com/office/drawing/2014/main" id="{FFDFA769-4413-9236-BBA0-5585CA9F9CCD}"/>
                  </a:ext>
                </a:extLst>
              </p:cNvPr>
              <p:cNvCxnSpPr>
                <a:cxnSpLocks/>
              </p:cNvCxnSpPr>
              <p:nvPr/>
            </p:nvCxnSpPr>
            <p:spPr>
              <a:xfrm rot="14385480" flipH="1">
                <a:off x="3064253" y="4978078"/>
                <a:ext cx="12351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3D92A20E-D1A4-D18C-E4AB-F5EE41ECCD34}"/>
                  </a:ext>
                </a:extLst>
              </p:cNvPr>
              <p:cNvSpPr txBox="1"/>
              <p:nvPr/>
            </p:nvSpPr>
            <p:spPr>
              <a:xfrm rot="14387023">
                <a:off x="3321350" y="5519490"/>
                <a:ext cx="354296" cy="470177"/>
              </a:xfrm>
              <a:prstGeom prst="rect">
                <a:avLst/>
              </a:prstGeom>
              <a:noFill/>
            </p:spPr>
            <p:txBody>
              <a:bodyPr wrap="square" rtlCol="0">
                <a:spAutoFit/>
              </a:bodyPr>
              <a:lstStyle/>
              <a:p>
                <a:r>
                  <a:rPr kumimoji="1" lang="en-US" altLang="ja-JP" sz="2800" dirty="0"/>
                  <a:t>a</a:t>
                </a:r>
                <a:endParaRPr kumimoji="1" lang="ja-JP" altLang="en-US" sz="2800" dirty="0"/>
              </a:p>
            </p:txBody>
          </p:sp>
          <p:cxnSp>
            <p:nvCxnSpPr>
              <p:cNvPr id="15" name="直線コネクタ 14">
                <a:extLst>
                  <a:ext uri="{FF2B5EF4-FFF2-40B4-BE49-F238E27FC236}">
                    <a16:creationId xmlns:a16="http://schemas.microsoft.com/office/drawing/2014/main" id="{1757C663-8326-E2CA-C0D7-7F6C7BD6552A}"/>
                  </a:ext>
                </a:extLst>
              </p:cNvPr>
              <p:cNvCxnSpPr>
                <a:cxnSpLocks/>
              </p:cNvCxnSpPr>
              <p:nvPr/>
            </p:nvCxnSpPr>
            <p:spPr>
              <a:xfrm rot="14385480" flipH="1">
                <a:off x="2142475" y="5515470"/>
                <a:ext cx="123515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8457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サブタイトル 2"/>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構造②</a:t>
            </a:r>
          </a:p>
        </p:txBody>
      </p:sp>
      <p:sp>
        <p:nvSpPr>
          <p:cNvPr id="7" name="正方形/長方形 6"/>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4</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12" name="サブタイトル 2"/>
          <p:cNvSpPr txBox="1">
            <a:spLocks/>
          </p:cNvSpPr>
          <p:nvPr/>
        </p:nvSpPr>
        <p:spPr>
          <a:xfrm>
            <a:off x="739911" y="1233566"/>
            <a:ext cx="2474650" cy="10374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ミディアム"/>
                <a:ea typeface="游ゴシック体 ミディアム"/>
                <a:cs typeface="游ゴシック体 ミディアム"/>
              </a:rPr>
              <a:t>hexagonal</a:t>
            </a:r>
            <a:r>
              <a:rPr lang="ja-JP" altLang="en-US" sz="2800" dirty="0">
                <a:solidFill>
                  <a:schemeClr val="tx1"/>
                </a:solidFill>
                <a:latin typeface="游ゴシック体 ミディアム"/>
                <a:ea typeface="游ゴシック体 ミディアム"/>
                <a:cs typeface="游ゴシック体 ミディアム"/>
              </a:rPr>
              <a:t>構造</a:t>
            </a:r>
            <a:endParaRPr lang="en-US" altLang="ja-JP" sz="2800" dirty="0">
              <a:solidFill>
                <a:schemeClr val="tx1"/>
              </a:solidFill>
              <a:latin typeface="游ゴシック体 ミディアム"/>
              <a:ea typeface="游ゴシック体 ミディアム"/>
              <a:cs typeface="游ゴシック体 ミディアム"/>
            </a:endParaRPr>
          </a:p>
          <a:p>
            <a:pPr algn="l"/>
            <a:r>
              <a:rPr lang="en-US" altLang="ja-JP" sz="2800" dirty="0">
                <a:solidFill>
                  <a:schemeClr val="tx1"/>
                </a:solidFill>
                <a:latin typeface="游ゴシック体 ミディアム"/>
                <a:ea typeface="游ゴシック体 ミディアム"/>
                <a:cs typeface="游ゴシック体 ミディアム"/>
              </a:rPr>
              <a:t>(</a:t>
            </a:r>
            <a:r>
              <a:rPr lang="en-US" altLang="ja-JP" sz="2800" dirty="0" err="1">
                <a:solidFill>
                  <a:schemeClr val="tx1"/>
                </a:solidFill>
                <a:latin typeface="游ゴシック体 ミディアム"/>
                <a:ea typeface="游ゴシック体 ミディアム"/>
                <a:cs typeface="游ゴシック体 ミディアム"/>
              </a:rPr>
              <a:t>MnMLhexa</a:t>
            </a:r>
            <a:r>
              <a:rPr lang="en-US" altLang="ja-JP" sz="2800" dirty="0">
                <a:solidFill>
                  <a:schemeClr val="tx1"/>
                </a:solidFill>
                <a:latin typeface="游ゴシック体 ミディアム"/>
                <a:ea typeface="游ゴシック体 ミディアム"/>
                <a:cs typeface="游ゴシック体 ミディアム"/>
              </a:rPr>
              <a:t>)</a:t>
            </a: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p:txBody>
      </p:sp>
      <p:grpSp>
        <p:nvGrpSpPr>
          <p:cNvPr id="41" name="グループ化 40">
            <a:extLst>
              <a:ext uri="{FF2B5EF4-FFF2-40B4-BE49-F238E27FC236}">
                <a16:creationId xmlns:a16="http://schemas.microsoft.com/office/drawing/2014/main" id="{5824C838-03C4-8D1F-6370-4CDAB3AA255E}"/>
              </a:ext>
            </a:extLst>
          </p:cNvPr>
          <p:cNvGrpSpPr/>
          <p:nvPr/>
        </p:nvGrpSpPr>
        <p:grpSpPr>
          <a:xfrm>
            <a:off x="1165119" y="2525095"/>
            <a:ext cx="6997066" cy="4010828"/>
            <a:chOff x="2177981" y="1181548"/>
            <a:chExt cx="6500475" cy="3472754"/>
          </a:xfrm>
        </p:grpSpPr>
        <p:pic>
          <p:nvPicPr>
            <p:cNvPr id="3" name="図 2">
              <a:extLst>
                <a:ext uri="{FF2B5EF4-FFF2-40B4-BE49-F238E27FC236}">
                  <a16:creationId xmlns:a16="http://schemas.microsoft.com/office/drawing/2014/main" id="{B65FF192-D2D5-DB36-2B62-B7DBD996EA12}"/>
                </a:ext>
              </a:extLst>
            </p:cNvPr>
            <p:cNvPicPr>
              <a:picLocks noChangeAspect="1"/>
            </p:cNvPicPr>
            <p:nvPr/>
          </p:nvPicPr>
          <p:blipFill>
            <a:blip r:embed="rId2"/>
            <a:stretch>
              <a:fillRect/>
            </a:stretch>
          </p:blipFill>
          <p:spPr>
            <a:xfrm>
              <a:off x="2801042" y="1181548"/>
              <a:ext cx="5877414" cy="2832328"/>
            </a:xfrm>
            <a:prstGeom prst="rect">
              <a:avLst/>
            </a:prstGeom>
          </p:spPr>
        </p:pic>
        <p:grpSp>
          <p:nvGrpSpPr>
            <p:cNvPr id="28" name="グループ化 27">
              <a:extLst>
                <a:ext uri="{FF2B5EF4-FFF2-40B4-BE49-F238E27FC236}">
                  <a16:creationId xmlns:a16="http://schemas.microsoft.com/office/drawing/2014/main" id="{61865DE9-C7A6-6538-99D7-9076FC1A0052}"/>
                </a:ext>
              </a:extLst>
            </p:cNvPr>
            <p:cNvGrpSpPr/>
            <p:nvPr/>
          </p:nvGrpSpPr>
          <p:grpSpPr>
            <a:xfrm>
              <a:off x="2301902" y="2337683"/>
              <a:ext cx="1069450" cy="991262"/>
              <a:chOff x="2301902" y="2337683"/>
              <a:chExt cx="1069450" cy="991262"/>
            </a:xfrm>
          </p:grpSpPr>
          <p:cxnSp>
            <p:nvCxnSpPr>
              <p:cNvPr id="23" name="直線コネクタ 22">
                <a:extLst>
                  <a:ext uri="{FF2B5EF4-FFF2-40B4-BE49-F238E27FC236}">
                    <a16:creationId xmlns:a16="http://schemas.microsoft.com/office/drawing/2014/main" id="{2A0114C4-C874-597C-79B3-A113F4D1353D}"/>
                  </a:ext>
                </a:extLst>
              </p:cNvPr>
              <p:cNvCxnSpPr>
                <a:cxnSpLocks/>
              </p:cNvCxnSpPr>
              <p:nvPr/>
            </p:nvCxnSpPr>
            <p:spPr>
              <a:xfrm flipH="1">
                <a:off x="2301902" y="2337683"/>
                <a:ext cx="10694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201241AC-B7AC-B3A4-9590-F5CCBCD9DDAE}"/>
                  </a:ext>
                </a:extLst>
              </p:cNvPr>
              <p:cNvCxnSpPr>
                <a:cxnSpLocks/>
              </p:cNvCxnSpPr>
              <p:nvPr/>
            </p:nvCxnSpPr>
            <p:spPr>
              <a:xfrm flipH="1">
                <a:off x="2301902" y="3328945"/>
                <a:ext cx="10694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94898D18-EF9A-60FD-0DCC-F5BF8E96707F}"/>
                  </a:ext>
                </a:extLst>
              </p:cNvPr>
              <p:cNvCxnSpPr/>
              <p:nvPr/>
            </p:nvCxnSpPr>
            <p:spPr>
              <a:xfrm>
                <a:off x="2592126" y="2337683"/>
                <a:ext cx="0" cy="99126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grpSp>
          <p:nvGrpSpPr>
            <p:cNvPr id="29" name="グループ化 28">
              <a:extLst>
                <a:ext uri="{FF2B5EF4-FFF2-40B4-BE49-F238E27FC236}">
                  <a16:creationId xmlns:a16="http://schemas.microsoft.com/office/drawing/2014/main" id="{DA473A30-8655-D8C2-F6DF-9999C3FB6D2B}"/>
                </a:ext>
              </a:extLst>
            </p:cNvPr>
            <p:cNvGrpSpPr/>
            <p:nvPr/>
          </p:nvGrpSpPr>
          <p:grpSpPr>
            <a:xfrm rot="14385480">
              <a:off x="3552862" y="3042290"/>
              <a:ext cx="1069450" cy="991981"/>
              <a:chOff x="2301902" y="2336964"/>
              <a:chExt cx="1069450" cy="991981"/>
            </a:xfrm>
          </p:grpSpPr>
          <p:cxnSp>
            <p:nvCxnSpPr>
              <p:cNvPr id="30" name="直線コネクタ 29">
                <a:extLst>
                  <a:ext uri="{FF2B5EF4-FFF2-40B4-BE49-F238E27FC236}">
                    <a16:creationId xmlns:a16="http://schemas.microsoft.com/office/drawing/2014/main" id="{156B8DB3-239E-9E6C-B2E2-44B465D49015}"/>
                  </a:ext>
                </a:extLst>
              </p:cNvPr>
              <p:cNvCxnSpPr>
                <a:cxnSpLocks/>
              </p:cNvCxnSpPr>
              <p:nvPr/>
            </p:nvCxnSpPr>
            <p:spPr>
              <a:xfrm flipH="1">
                <a:off x="2301902" y="2337683"/>
                <a:ext cx="10694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D240D427-7681-9C1C-F210-7A24F1AC750B}"/>
                  </a:ext>
                </a:extLst>
              </p:cNvPr>
              <p:cNvCxnSpPr>
                <a:cxnSpLocks/>
              </p:cNvCxnSpPr>
              <p:nvPr/>
            </p:nvCxnSpPr>
            <p:spPr>
              <a:xfrm flipH="1">
                <a:off x="2301902" y="3328945"/>
                <a:ext cx="10694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直線矢印コネクタ 31">
                <a:extLst>
                  <a:ext uri="{FF2B5EF4-FFF2-40B4-BE49-F238E27FC236}">
                    <a16:creationId xmlns:a16="http://schemas.microsoft.com/office/drawing/2014/main" id="{1AD787B7-C928-6E81-E4F7-2FE650158AA3}"/>
                  </a:ext>
                </a:extLst>
              </p:cNvPr>
              <p:cNvCxnSpPr/>
              <p:nvPr/>
            </p:nvCxnSpPr>
            <p:spPr>
              <a:xfrm>
                <a:off x="2797215" y="2336964"/>
                <a:ext cx="0" cy="991262"/>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sp>
          <p:nvSpPr>
            <p:cNvPr id="33" name="テキスト ボックス 32">
              <a:extLst>
                <a:ext uri="{FF2B5EF4-FFF2-40B4-BE49-F238E27FC236}">
                  <a16:creationId xmlns:a16="http://schemas.microsoft.com/office/drawing/2014/main" id="{D644A5CE-515C-3D93-942A-2F838DDEA2FC}"/>
                </a:ext>
              </a:extLst>
            </p:cNvPr>
            <p:cNvSpPr txBox="1"/>
            <p:nvPr/>
          </p:nvSpPr>
          <p:spPr>
            <a:xfrm>
              <a:off x="2177981" y="2571704"/>
              <a:ext cx="329151" cy="461665"/>
            </a:xfrm>
            <a:prstGeom prst="rect">
              <a:avLst/>
            </a:prstGeom>
            <a:noFill/>
          </p:spPr>
          <p:txBody>
            <a:bodyPr wrap="square" rtlCol="0">
              <a:spAutoFit/>
            </a:bodyPr>
            <a:lstStyle/>
            <a:p>
              <a:r>
                <a:rPr lang="en-US" altLang="ja-JP" sz="2800" dirty="0"/>
                <a:t>a</a:t>
              </a:r>
              <a:endParaRPr kumimoji="1" lang="ja-JP" altLang="en-US" sz="2800" dirty="0"/>
            </a:p>
          </p:txBody>
        </p:sp>
        <p:sp>
          <p:nvSpPr>
            <p:cNvPr id="34" name="テキスト ボックス 33">
              <a:extLst>
                <a:ext uri="{FF2B5EF4-FFF2-40B4-BE49-F238E27FC236}">
                  <a16:creationId xmlns:a16="http://schemas.microsoft.com/office/drawing/2014/main" id="{CCC5B8FB-18D8-06D8-2770-CD3FB666CFB3}"/>
                </a:ext>
              </a:extLst>
            </p:cNvPr>
            <p:cNvSpPr txBox="1"/>
            <p:nvPr/>
          </p:nvSpPr>
          <p:spPr>
            <a:xfrm>
              <a:off x="4082481" y="3484330"/>
              <a:ext cx="329151" cy="461665"/>
            </a:xfrm>
            <a:prstGeom prst="rect">
              <a:avLst/>
            </a:prstGeom>
            <a:noFill/>
          </p:spPr>
          <p:txBody>
            <a:bodyPr wrap="square" rtlCol="0">
              <a:spAutoFit/>
            </a:bodyPr>
            <a:lstStyle/>
            <a:p>
              <a:r>
                <a:rPr kumimoji="1" lang="en-US" altLang="ja-JP" sz="2800" dirty="0"/>
                <a:t>a</a:t>
              </a:r>
              <a:endParaRPr kumimoji="1" lang="ja-JP" altLang="en-US" sz="2800" dirty="0"/>
            </a:p>
          </p:txBody>
        </p:sp>
        <p:cxnSp>
          <p:nvCxnSpPr>
            <p:cNvPr id="36" name="直線コネクタ 35">
              <a:extLst>
                <a:ext uri="{FF2B5EF4-FFF2-40B4-BE49-F238E27FC236}">
                  <a16:creationId xmlns:a16="http://schemas.microsoft.com/office/drawing/2014/main" id="{D0BB0A29-0A35-1D81-EACF-4233D84B0A1B}"/>
                </a:ext>
              </a:extLst>
            </p:cNvPr>
            <p:cNvCxnSpPr>
              <a:cxnSpLocks/>
            </p:cNvCxnSpPr>
            <p:nvPr/>
          </p:nvCxnSpPr>
          <p:spPr>
            <a:xfrm rot="16200000" flipH="1">
              <a:off x="4568688" y="3893064"/>
              <a:ext cx="10694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3BF70CED-62DF-6835-CD69-EE37B414778E}"/>
                </a:ext>
              </a:extLst>
            </p:cNvPr>
            <p:cNvCxnSpPr>
              <a:cxnSpLocks/>
            </p:cNvCxnSpPr>
            <p:nvPr/>
          </p:nvCxnSpPr>
          <p:spPr>
            <a:xfrm rot="16200000" flipH="1">
              <a:off x="6284553" y="3893064"/>
              <a:ext cx="106945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直線矢印コネクタ 37">
              <a:extLst>
                <a:ext uri="{FF2B5EF4-FFF2-40B4-BE49-F238E27FC236}">
                  <a16:creationId xmlns:a16="http://schemas.microsoft.com/office/drawing/2014/main" id="{56B486FB-B8C2-8DD6-D433-6CA27778158E}"/>
                </a:ext>
              </a:extLst>
            </p:cNvPr>
            <p:cNvCxnSpPr>
              <a:cxnSpLocks/>
            </p:cNvCxnSpPr>
            <p:nvPr/>
          </p:nvCxnSpPr>
          <p:spPr>
            <a:xfrm flipV="1">
              <a:off x="5116040" y="4137564"/>
              <a:ext cx="1675649" cy="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39" name="テキスト ボックス 38">
                  <a:extLst>
                    <a:ext uri="{FF2B5EF4-FFF2-40B4-BE49-F238E27FC236}">
                      <a16:creationId xmlns:a16="http://schemas.microsoft.com/office/drawing/2014/main" id="{5DBD1644-8C3D-CF01-2650-A8784DBDE7BC}"/>
                    </a:ext>
                  </a:extLst>
                </p:cNvPr>
                <p:cNvSpPr txBox="1"/>
                <p:nvPr/>
              </p:nvSpPr>
              <p:spPr>
                <a:xfrm>
                  <a:off x="5593820" y="4201275"/>
                  <a:ext cx="1051674" cy="453027"/>
                </a:xfrm>
                <a:prstGeom prst="rect">
                  <a:avLst/>
                </a:prstGeom>
                <a:noFill/>
              </p:spPr>
              <p:txBody>
                <a:bodyPr wrap="square" rtlCol="0">
                  <a:spAutoFit/>
                </a:bodyPr>
                <a:lstStyle/>
                <a:p>
                  <a14:m>
                    <m:oMath xmlns:m="http://schemas.openxmlformats.org/officeDocument/2006/math">
                      <m:rad>
                        <m:radPr>
                          <m:degHide m:val="on"/>
                          <m:ctrlPr>
                            <a:rPr lang="ja-JP" altLang="ja-JP" sz="20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sz="2000" i="1" kern="100">
                              <a:effectLst/>
                              <a:latin typeface="Cambria Math" panose="02040503050406030204" pitchFamily="18" charset="0"/>
                              <a:ea typeface="游明朝" panose="02020400000000000000" pitchFamily="18" charset="-128"/>
                              <a:cs typeface="Times New Roman" panose="02020603050405020304" pitchFamily="18" charset="0"/>
                            </a:rPr>
                            <m:t>3</m:t>
                          </m:r>
                        </m:e>
                      </m:rad>
                    </m:oMath>
                  </a14:m>
                  <a:r>
                    <a:rPr lang="en-US" altLang="ja-JP" sz="2000" kern="100" dirty="0">
                      <a:latin typeface="游明朝" panose="02020400000000000000" pitchFamily="18" charset="-128"/>
                      <a:ea typeface="游明朝" panose="02020400000000000000" pitchFamily="18" charset="-128"/>
                      <a:cs typeface="Times New Roman" panose="02020603050405020304" pitchFamily="18" charset="0"/>
                    </a:rPr>
                    <a:t> </a:t>
                  </a:r>
                  <a:r>
                    <a:rPr kumimoji="1" lang="en-US" altLang="ja-JP" sz="2800" dirty="0"/>
                    <a:t>a</a:t>
                  </a:r>
                  <a:endParaRPr kumimoji="1" lang="ja-JP" altLang="en-US" sz="2800" dirty="0"/>
                </a:p>
              </p:txBody>
            </p:sp>
          </mc:Choice>
          <mc:Fallback>
            <p:sp>
              <p:nvSpPr>
                <p:cNvPr id="39" name="テキスト ボックス 38">
                  <a:extLst>
                    <a:ext uri="{FF2B5EF4-FFF2-40B4-BE49-F238E27FC236}">
                      <a16:creationId xmlns:a16="http://schemas.microsoft.com/office/drawing/2014/main" id="{5DBD1644-8C3D-CF01-2650-A8784DBDE7BC}"/>
                    </a:ext>
                  </a:extLst>
                </p:cNvPr>
                <p:cNvSpPr txBox="1">
                  <a:spLocks noRot="1" noChangeAspect="1" noMove="1" noResize="1" noEditPoints="1" noAdjustHandles="1" noChangeArrowheads="1" noChangeShapeType="1" noTextEdit="1"/>
                </p:cNvSpPr>
                <p:nvPr/>
              </p:nvSpPr>
              <p:spPr>
                <a:xfrm>
                  <a:off x="5593820" y="4201275"/>
                  <a:ext cx="1051674" cy="453027"/>
                </a:xfrm>
                <a:prstGeom prst="rect">
                  <a:avLst/>
                </a:prstGeom>
                <a:blipFill>
                  <a:blip r:embed="rId3"/>
                  <a:stretch>
                    <a:fillRect t="-10465" b="-32558"/>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00130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C28DA218-7D09-BF68-4A0E-F18EFEDD4C2C}"/>
              </a:ext>
            </a:extLst>
          </p:cNvPr>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BC3BE350-F665-864D-BBF0-61364C99151B}"/>
              </a:ext>
            </a:extLst>
          </p:cNvPr>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構造③</a:t>
            </a:r>
          </a:p>
        </p:txBody>
      </p:sp>
      <p:sp>
        <p:nvSpPr>
          <p:cNvPr id="6" name="正方形/長方形 5">
            <a:extLst>
              <a:ext uri="{FF2B5EF4-FFF2-40B4-BE49-F238E27FC236}">
                <a16:creationId xmlns:a16="http://schemas.microsoft.com/office/drawing/2014/main" id="{7102D9AB-CDB3-4089-11AF-9E952E34A6FA}"/>
              </a:ext>
            </a:extLst>
          </p:cNvPr>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3205D95-1AFE-AE58-8F44-EB5C523CFD3C}"/>
              </a:ext>
            </a:extLst>
          </p:cNvPr>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C04EFB2A-DEA2-E3D4-FEB7-8740FE9D70E1}"/>
              </a:ext>
            </a:extLst>
          </p:cNvPr>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5</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9" name="サブタイトル 2">
            <a:extLst>
              <a:ext uri="{FF2B5EF4-FFF2-40B4-BE49-F238E27FC236}">
                <a16:creationId xmlns:a16="http://schemas.microsoft.com/office/drawing/2014/main" id="{D4DABAD6-3DAB-9930-8FB3-4772D66F6461}"/>
              </a:ext>
            </a:extLst>
          </p:cNvPr>
          <p:cNvSpPr txBox="1">
            <a:spLocks/>
          </p:cNvSpPr>
          <p:nvPr/>
        </p:nvSpPr>
        <p:spPr>
          <a:xfrm>
            <a:off x="824788" y="1367571"/>
            <a:ext cx="6400800" cy="334823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800" dirty="0">
                <a:solidFill>
                  <a:schemeClr val="tx1"/>
                </a:solidFill>
                <a:latin typeface="游ゴシック体 ミディアム"/>
                <a:ea typeface="游ゴシック体 ミディアム"/>
                <a:cs typeface="游ゴシック体 ミディアム"/>
              </a:rPr>
              <a:t>■</a:t>
            </a:r>
            <a:r>
              <a:rPr lang="ja-JP" altLang="en-US" sz="2800" dirty="0">
                <a:solidFill>
                  <a:schemeClr val="tx1"/>
                </a:solidFill>
                <a:latin typeface="游ゴシック体 ミディアム"/>
                <a:ea typeface="游ゴシック体 ミディアム"/>
                <a:cs typeface="游ゴシック体 ミディアム"/>
              </a:rPr>
              <a:t> </a:t>
            </a:r>
            <a:r>
              <a:rPr lang="en-US" altLang="ja-JP" sz="2800" dirty="0">
                <a:solidFill>
                  <a:schemeClr val="tx1"/>
                </a:solidFill>
                <a:latin typeface="游ゴシック体 ミディアム"/>
                <a:ea typeface="游ゴシック体 ミディアム"/>
                <a:cs typeface="游ゴシック体 ミディアム"/>
              </a:rPr>
              <a:t>Mn/Fe</a:t>
            </a:r>
            <a:r>
              <a:rPr lang="ja-JP" altLang="en-US" sz="2800" dirty="0">
                <a:solidFill>
                  <a:schemeClr val="tx1"/>
                </a:solidFill>
                <a:latin typeface="游ゴシック体 ミディアム"/>
                <a:ea typeface="游ゴシック体 ミディアム"/>
                <a:cs typeface="游ゴシック体 ミディアム"/>
              </a:rPr>
              <a:t>構造</a:t>
            </a:r>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a:p>
            <a:pPr algn="l"/>
            <a:endParaRPr lang="en-US" altLang="ja-JP" sz="2800" dirty="0">
              <a:solidFill>
                <a:schemeClr val="tx1"/>
              </a:solidFill>
              <a:latin typeface="游ゴシック体 ミディアム"/>
              <a:ea typeface="游ゴシック体 ミディアム"/>
              <a:cs typeface="游ゴシック体 ミディアム"/>
            </a:endParaRPr>
          </a:p>
        </p:txBody>
      </p:sp>
      <p:pic>
        <p:nvPicPr>
          <p:cNvPr id="66" name="図 65" descr="テーブル, 座る, カウンター が含まれている画像&#10;&#10;自動的に生成された説明">
            <a:extLst>
              <a:ext uri="{FF2B5EF4-FFF2-40B4-BE49-F238E27FC236}">
                <a16:creationId xmlns:a16="http://schemas.microsoft.com/office/drawing/2014/main" id="{FAE6B0FD-83DA-03A1-4159-71718C8BD19B}"/>
              </a:ext>
            </a:extLst>
          </p:cNvPr>
          <p:cNvPicPr>
            <a:picLocks noChangeAspect="1"/>
          </p:cNvPicPr>
          <p:nvPr/>
        </p:nvPicPr>
        <p:blipFill>
          <a:blip r:embed="rId2"/>
          <a:stretch>
            <a:fillRect/>
          </a:stretch>
        </p:blipFill>
        <p:spPr>
          <a:xfrm>
            <a:off x="3583436" y="1168395"/>
            <a:ext cx="2962275" cy="5372100"/>
          </a:xfrm>
          <a:prstGeom prst="rect">
            <a:avLst/>
          </a:prstGeom>
        </p:spPr>
      </p:pic>
    </p:spTree>
    <p:extLst>
      <p:ext uri="{BB962C8B-B14F-4D97-AF65-F5344CB8AC3E}">
        <p14:creationId xmlns:p14="http://schemas.microsoft.com/office/powerpoint/2010/main" val="121211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30B7E1CE-AD61-3EA7-FD6B-47E81E792C53}"/>
              </a:ext>
            </a:extLst>
          </p:cNvPr>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3EF39531-5AB0-F54B-4524-D1A178F0DF91}"/>
              </a:ext>
            </a:extLst>
          </p:cNvPr>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実験方法</a:t>
            </a:r>
            <a:endParaRPr lang="en-US" altLang="ja-JP" sz="3600" dirty="0">
              <a:solidFill>
                <a:schemeClr val="tx1"/>
              </a:solidFill>
              <a:latin typeface="游ゴシック体 ボールド"/>
              <a:ea typeface="游ゴシック体 ボールド"/>
              <a:cs typeface="游ゴシック体 ボールド"/>
            </a:endParaRPr>
          </a:p>
          <a:p>
            <a:pPr algn="l"/>
            <a:endParaRPr lang="ja-JP" altLang="en-US" sz="3600" dirty="0">
              <a:solidFill>
                <a:schemeClr val="tx1"/>
              </a:solidFill>
              <a:latin typeface="游ゴシック体 ボールド"/>
              <a:ea typeface="游ゴシック体 ボールド"/>
              <a:cs typeface="游ゴシック体 ボールド"/>
            </a:endParaRPr>
          </a:p>
        </p:txBody>
      </p:sp>
      <p:sp>
        <p:nvSpPr>
          <p:cNvPr id="6" name="正方形/長方形 5">
            <a:extLst>
              <a:ext uri="{FF2B5EF4-FFF2-40B4-BE49-F238E27FC236}">
                <a16:creationId xmlns:a16="http://schemas.microsoft.com/office/drawing/2014/main" id="{82C97CE7-4479-33E6-B7FB-DDEEF8406F79}"/>
              </a:ext>
            </a:extLst>
          </p:cNvPr>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5DD33A48-0DBB-EEDC-EBFA-B5A238660470}"/>
              </a:ext>
            </a:extLst>
          </p:cNvPr>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EFFE35DD-90B7-8524-A1B4-128C0B1DEF1B}"/>
              </a:ext>
            </a:extLst>
          </p:cNvPr>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6</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13" name="テキスト ボックス 12">
            <a:extLst>
              <a:ext uri="{FF2B5EF4-FFF2-40B4-BE49-F238E27FC236}">
                <a16:creationId xmlns:a16="http://schemas.microsoft.com/office/drawing/2014/main" id="{36351ECD-079F-F307-F021-BAD46DBB11C8}"/>
              </a:ext>
            </a:extLst>
          </p:cNvPr>
          <p:cNvSpPr txBox="1"/>
          <p:nvPr/>
        </p:nvSpPr>
        <p:spPr>
          <a:xfrm>
            <a:off x="824788" y="1213793"/>
            <a:ext cx="4617524" cy="954107"/>
          </a:xfrm>
          <a:prstGeom prst="rect">
            <a:avLst/>
          </a:prstGeom>
          <a:noFill/>
        </p:spPr>
        <p:txBody>
          <a:bodyPr wrap="square" rtlCol="0">
            <a:spAutoFit/>
          </a:bodyPr>
          <a:lstStyle/>
          <a:p>
            <a:r>
              <a:rPr lang="en-US" altLang="ja-JP" sz="2800" dirty="0">
                <a:solidFill>
                  <a:schemeClr val="tx1"/>
                </a:solidFill>
                <a:latin typeface="游ゴシック体 ミディアム"/>
                <a:ea typeface="游ゴシック体 ミディアム"/>
                <a:cs typeface="游ゴシック体 ミディアム"/>
              </a:rPr>
              <a:t>■ </a:t>
            </a:r>
            <a:r>
              <a:rPr kumimoji="1" lang="zh-TW" altLang="en-US" sz="2800" dirty="0">
                <a:latin typeface="ＭＳ ゴシック" panose="020B0609070205080204" pitchFamily="49" charset="-128"/>
                <a:ea typeface="ＭＳ ゴシック" panose="020B0609070205080204" pitchFamily="49" charset="-128"/>
              </a:rPr>
              <a:t>密度汎関数理論</a:t>
            </a:r>
            <a:r>
              <a:rPr kumimoji="1" lang="en-US" altLang="zh-TW" sz="2800" dirty="0">
                <a:latin typeface="ＭＳ ゴシック" panose="020B0609070205080204" pitchFamily="49" charset="-128"/>
                <a:ea typeface="ＭＳ ゴシック" panose="020B0609070205080204" pitchFamily="49" charset="-128"/>
              </a:rPr>
              <a:t>(DFT)</a:t>
            </a:r>
            <a:r>
              <a:rPr kumimoji="1" lang="ja-JP" altLang="en-US" sz="2800" dirty="0">
                <a:latin typeface="ＭＳ ゴシック" panose="020B0609070205080204" pitchFamily="49" charset="-128"/>
                <a:ea typeface="ＭＳ ゴシック" panose="020B0609070205080204" pitchFamily="49" charset="-128"/>
              </a:rPr>
              <a:t>計算</a:t>
            </a:r>
            <a:endParaRPr kumimoji="1"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a:t>
            </a:r>
            <a:r>
              <a:rPr lang="en-US" altLang="ja-JP" sz="2800" dirty="0">
                <a:latin typeface="游ゴシック体 ミディアム"/>
                <a:ea typeface="ＭＳ ゴシック" panose="020B0609070205080204" pitchFamily="49" charset="-128"/>
              </a:rPr>
              <a:t>VASP</a:t>
            </a:r>
            <a:endParaRPr kumimoji="1" lang="ja-JP" altLang="en-US" sz="2800" dirty="0">
              <a:latin typeface="游ゴシック体 ミディアム"/>
              <a:ea typeface="ＭＳ ゴシック" panose="020B0609070205080204" pitchFamily="49" charset="-128"/>
            </a:endParaRPr>
          </a:p>
        </p:txBody>
      </p:sp>
      <p:grpSp>
        <p:nvGrpSpPr>
          <p:cNvPr id="2" name="グループ化 1">
            <a:extLst>
              <a:ext uri="{FF2B5EF4-FFF2-40B4-BE49-F238E27FC236}">
                <a16:creationId xmlns:a16="http://schemas.microsoft.com/office/drawing/2014/main" id="{AD9CBD57-0E45-8005-55AB-0526149875CD}"/>
              </a:ext>
            </a:extLst>
          </p:cNvPr>
          <p:cNvGrpSpPr/>
          <p:nvPr/>
        </p:nvGrpSpPr>
        <p:grpSpPr>
          <a:xfrm>
            <a:off x="2115009" y="1989678"/>
            <a:ext cx="5807529" cy="4734211"/>
            <a:chOff x="0" y="1540642"/>
            <a:chExt cx="6703368" cy="5317358"/>
          </a:xfrm>
        </p:grpSpPr>
        <p:pic>
          <p:nvPicPr>
            <p:cNvPr id="15" name="図 14" descr="図形&#10;&#10;低い精度で自動的に生成された説明">
              <a:extLst>
                <a:ext uri="{FF2B5EF4-FFF2-40B4-BE49-F238E27FC236}">
                  <a16:creationId xmlns:a16="http://schemas.microsoft.com/office/drawing/2014/main" id="{F6B6BFFD-B4E4-82EC-0557-8A52CCA4DDE6}"/>
                </a:ext>
              </a:extLst>
            </p:cNvPr>
            <p:cNvPicPr>
              <a:picLocks noChangeAspect="1"/>
            </p:cNvPicPr>
            <p:nvPr/>
          </p:nvPicPr>
          <p:blipFill>
            <a:blip r:embed="rId2"/>
            <a:stretch>
              <a:fillRect/>
            </a:stretch>
          </p:blipFill>
          <p:spPr>
            <a:xfrm>
              <a:off x="198427" y="2085825"/>
              <a:ext cx="6096000" cy="4572000"/>
            </a:xfrm>
            <a:prstGeom prst="rect">
              <a:avLst/>
            </a:prstGeom>
          </p:spPr>
        </p:pic>
        <p:sp>
          <p:nvSpPr>
            <p:cNvPr id="16" name="テキスト ボックス 15">
              <a:extLst>
                <a:ext uri="{FF2B5EF4-FFF2-40B4-BE49-F238E27FC236}">
                  <a16:creationId xmlns:a16="http://schemas.microsoft.com/office/drawing/2014/main" id="{0951FD59-0CFC-B965-1677-527ABEB1185C}"/>
                </a:ext>
              </a:extLst>
            </p:cNvPr>
            <p:cNvSpPr txBox="1"/>
            <p:nvPr/>
          </p:nvSpPr>
          <p:spPr>
            <a:xfrm>
              <a:off x="6130775" y="6278107"/>
              <a:ext cx="572593" cy="369332"/>
            </a:xfrm>
            <a:prstGeom prst="rect">
              <a:avLst/>
            </a:prstGeom>
            <a:noFill/>
          </p:spPr>
          <p:txBody>
            <a:bodyPr wrap="none" rtlCol="0">
              <a:spAutoFit/>
            </a:bodyPr>
            <a:lstStyle/>
            <a:p>
              <a:r>
                <a:rPr lang="en-US" altLang="ja-JP" dirty="0"/>
                <a:t>[eV]</a:t>
              </a:r>
              <a:endParaRPr kumimoji="1" lang="ja-JP" altLang="en-US" dirty="0"/>
            </a:p>
          </p:txBody>
        </p:sp>
        <p:sp>
          <p:nvSpPr>
            <p:cNvPr id="17" name="テキスト ボックス 16">
              <a:extLst>
                <a:ext uri="{FF2B5EF4-FFF2-40B4-BE49-F238E27FC236}">
                  <a16:creationId xmlns:a16="http://schemas.microsoft.com/office/drawing/2014/main" id="{A6AF4EB0-951E-95F7-AA6D-2B36EA24E987}"/>
                </a:ext>
              </a:extLst>
            </p:cNvPr>
            <p:cNvSpPr txBox="1"/>
            <p:nvPr/>
          </p:nvSpPr>
          <p:spPr>
            <a:xfrm>
              <a:off x="2422099" y="6488668"/>
              <a:ext cx="824328" cy="369332"/>
            </a:xfrm>
            <a:prstGeom prst="rect">
              <a:avLst/>
            </a:prstGeom>
            <a:noFill/>
          </p:spPr>
          <p:txBody>
            <a:bodyPr wrap="none" rtlCol="0">
              <a:spAutoFit/>
            </a:bodyPr>
            <a:lstStyle/>
            <a:p>
              <a:r>
                <a:rPr lang="en-US" altLang="ja-JP" dirty="0"/>
                <a:t>Energy</a:t>
              </a:r>
              <a:endParaRPr kumimoji="1" lang="ja-JP" altLang="en-US" dirty="0"/>
            </a:p>
          </p:txBody>
        </p:sp>
        <p:sp>
          <p:nvSpPr>
            <p:cNvPr id="18" name="テキスト ボックス 17">
              <a:extLst>
                <a:ext uri="{FF2B5EF4-FFF2-40B4-BE49-F238E27FC236}">
                  <a16:creationId xmlns:a16="http://schemas.microsoft.com/office/drawing/2014/main" id="{2B9CE64C-4698-52F7-E1EC-7C358951958F}"/>
                </a:ext>
              </a:extLst>
            </p:cNvPr>
            <p:cNvSpPr txBox="1"/>
            <p:nvPr/>
          </p:nvSpPr>
          <p:spPr>
            <a:xfrm rot="10800000">
              <a:off x="0" y="3725106"/>
              <a:ext cx="461665" cy="493084"/>
            </a:xfrm>
            <a:prstGeom prst="rect">
              <a:avLst/>
            </a:prstGeom>
            <a:noFill/>
          </p:spPr>
          <p:txBody>
            <a:bodyPr vert="eaVert" wrap="none" rtlCol="0">
              <a:spAutoFit/>
            </a:bodyPr>
            <a:lstStyle/>
            <a:p>
              <a:r>
                <a:rPr kumimoji="1" lang="en-US" altLang="ja-JP" dirty="0"/>
                <a:t>DOS</a:t>
              </a:r>
              <a:endParaRPr kumimoji="1" lang="ja-JP" altLang="en-US" dirty="0"/>
            </a:p>
          </p:txBody>
        </p:sp>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30D60208-7CFC-5F09-37F9-567E27D05A88}"/>
                    </a:ext>
                  </a:extLst>
                </p:cNvPr>
                <p:cNvSpPr txBox="1"/>
                <p:nvPr/>
              </p:nvSpPr>
              <p:spPr>
                <a:xfrm rot="10800000">
                  <a:off x="35032" y="1540642"/>
                  <a:ext cx="738664" cy="767261"/>
                </a:xfrm>
                <a:prstGeom prst="rect">
                  <a:avLst/>
                </a:prstGeom>
                <a:noFill/>
              </p:spPr>
              <p:txBody>
                <a:bodyPr vert="eaVert" wrap="none" rtlCol="0">
                  <a:spAutoFit/>
                </a:bodyPr>
                <a:lstStyle/>
                <a:p>
                  <a:pPr algn="just"/>
                  <a:r>
                    <a:rPr lang="en-US" altLang="ja-JP" dirty="0"/>
                    <a:t>[</a:t>
                  </a:r>
                  <a14:m>
                    <m:oMath xmlns:m="http://schemas.openxmlformats.org/officeDocument/2006/math">
                      <m:r>
                        <a:rPr lang="en-US" altLang="ja-JP" sz="1800" i="1" kern="100" smtClean="0">
                          <a:effectLst/>
                          <a:latin typeface="Cambria Math" panose="02040503050406030204" pitchFamily="18" charset="0"/>
                          <a:ea typeface="游明朝" panose="02020400000000000000" pitchFamily="18" charset="-128"/>
                          <a:cs typeface="Times New Roman" panose="02020603050405020304" pitchFamily="18" charset="0"/>
                        </a:rPr>
                        <m:t>𝑒</m:t>
                      </m:r>
                      <m:sSup>
                        <m:sSup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𝑉</m:t>
                          </m:r>
                        </m:e>
                        <m:sup>
                          <m:r>
                            <a:rPr lang="en-US" altLang="ja-JP" sz="1800" i="1" kern="100">
                              <a:effectLst/>
                              <a:latin typeface="Cambria Math" panose="02040503050406030204" pitchFamily="18" charset="0"/>
                              <a:ea typeface="游明朝" panose="02020400000000000000" pitchFamily="18" charset="-128"/>
                              <a:cs typeface="Times New Roman" panose="02020603050405020304" pitchFamily="18" charset="0"/>
                            </a:rPr>
                            <m:t>−1</m:t>
                          </m:r>
                        </m:sup>
                      </m:sSup>
                    </m:oMath>
                  </a14:m>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mc:Choice>
          <mc:Fallback>
            <p:sp>
              <p:nvSpPr>
                <p:cNvPr id="19" name="テキスト ボックス 18">
                  <a:extLst>
                    <a:ext uri="{FF2B5EF4-FFF2-40B4-BE49-F238E27FC236}">
                      <a16:creationId xmlns:a16="http://schemas.microsoft.com/office/drawing/2014/main" id="{30D60208-7CFC-5F09-37F9-567E27D05A88}"/>
                    </a:ext>
                  </a:extLst>
                </p:cNvPr>
                <p:cNvSpPr txBox="1">
                  <a:spLocks noRot="1" noChangeAspect="1" noMove="1" noResize="1" noEditPoints="1" noAdjustHandles="1" noChangeArrowheads="1" noChangeShapeType="1" noTextEdit="1"/>
                </p:cNvSpPr>
                <p:nvPr/>
              </p:nvSpPr>
              <p:spPr>
                <a:xfrm rot="10800000">
                  <a:off x="35032" y="1540642"/>
                  <a:ext cx="738664" cy="767261"/>
                </a:xfrm>
                <a:prstGeom prst="rect">
                  <a:avLst/>
                </a:prstGeom>
                <a:blipFill>
                  <a:blip r:embed="rId3"/>
                  <a:stretch>
                    <a:fillRect t="-25893" b="-14286"/>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83379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9AEF884-F2FD-4EB6-7461-D927EFC66745}"/>
              </a:ext>
            </a:extLst>
          </p:cNvPr>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55C1EB9F-F461-D8B5-018E-995AB2BAA1CA}"/>
              </a:ext>
            </a:extLst>
          </p:cNvPr>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実験方法</a:t>
            </a:r>
          </a:p>
        </p:txBody>
      </p:sp>
      <p:sp>
        <p:nvSpPr>
          <p:cNvPr id="6" name="正方形/長方形 5">
            <a:extLst>
              <a:ext uri="{FF2B5EF4-FFF2-40B4-BE49-F238E27FC236}">
                <a16:creationId xmlns:a16="http://schemas.microsoft.com/office/drawing/2014/main" id="{56C4A551-8B11-6CCF-1F0A-CB7ECFFC9850}"/>
              </a:ext>
            </a:extLst>
          </p:cNvPr>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3DDC8A7-FF88-C28B-EB00-820E7590CC21}"/>
              </a:ext>
            </a:extLst>
          </p:cNvPr>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FC61F03C-046C-C6A3-BDF9-07118F3048D2}"/>
              </a:ext>
            </a:extLst>
          </p:cNvPr>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7</a:t>
            </a:r>
            <a:endParaRPr lang="ja-JP" altLang="en-US" sz="2000" dirty="0">
              <a:solidFill>
                <a:schemeClr val="tx1"/>
              </a:solidFill>
              <a:latin typeface="游ゴシック体 ミディアム"/>
              <a:ea typeface="游ゴシック体 ミディアム"/>
              <a:cs typeface="游ゴシック体 ミディアム"/>
            </a:endParaRPr>
          </a:p>
        </p:txBody>
      </p:sp>
      <p:pic>
        <p:nvPicPr>
          <p:cNvPr id="1026" name="Picture 2">
            <a:extLst>
              <a:ext uri="{FF2B5EF4-FFF2-40B4-BE49-F238E27FC236}">
                <a16:creationId xmlns:a16="http://schemas.microsoft.com/office/drawing/2014/main" id="{D4C7F6C6-71D7-47F4-6638-E7F9E384B38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121" y="1998518"/>
            <a:ext cx="2644520" cy="13494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3B20B8B1-C13C-5A8E-DC4C-1395480B351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8164" y="1998518"/>
            <a:ext cx="2978078" cy="13526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7">
            <a:extLst>
              <a:ext uri="{FF2B5EF4-FFF2-40B4-BE49-F238E27FC236}">
                <a16:creationId xmlns:a16="http://schemas.microsoft.com/office/drawing/2014/main" id="{09CC4A53-F89A-9324-7305-0057EFA0DB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8">
            <a:extLst>
              <a:ext uri="{FF2B5EF4-FFF2-40B4-BE49-F238E27FC236}">
                <a16:creationId xmlns:a16="http://schemas.microsoft.com/office/drawing/2014/main" id="{3D2D31E1-07CF-362D-84F2-01A4C7842E8E}"/>
              </a:ext>
            </a:extLst>
          </p:cNvPr>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376D66E9-0FA8-6B06-1C52-C9EDFB9D79CB}"/>
              </a:ext>
            </a:extLst>
          </p:cNvPr>
          <p:cNvSpPr>
            <a:spLocks noChangeArrowheads="1"/>
          </p:cNvSpPr>
          <p:nvPr/>
        </p:nvSpPr>
        <p:spPr bwMode="auto">
          <a:xfrm>
            <a:off x="748748" y="3646364"/>
            <a:ext cx="7885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ja-JP" dirty="0">
                <a:latin typeface="游ゴシック体 ミディアム"/>
              </a:rPr>
              <a:t>Mn/Fe(110)</a:t>
            </a:r>
            <a:r>
              <a:rPr lang="ja-JP" altLang="en-US" dirty="0">
                <a:latin typeface="游ゴシック体 ミディアム"/>
              </a:rPr>
              <a:t>の場合</a:t>
            </a:r>
          </a:p>
        </p:txBody>
      </p:sp>
      <mc:AlternateContent xmlns:mc="http://schemas.openxmlformats.org/markup-compatibility/2006" xmlns:a14="http://schemas.microsoft.com/office/drawing/2010/main">
        <mc:Choice Requires="a14">
          <p:sp>
            <p:nvSpPr>
              <p:cNvPr id="18" name="Rectangle 12">
                <a:extLst>
                  <a:ext uri="{FF2B5EF4-FFF2-40B4-BE49-F238E27FC236}">
                    <a16:creationId xmlns:a16="http://schemas.microsoft.com/office/drawing/2014/main" id="{7B326651-616B-E0A8-1571-87C107B369FC}"/>
                  </a:ext>
                </a:extLst>
              </p:cNvPr>
              <p:cNvSpPr>
                <a:spLocks noChangeArrowheads="1"/>
              </p:cNvSpPr>
              <p:nvPr/>
            </p:nvSpPr>
            <p:spPr bwMode="auto">
              <a:xfrm>
                <a:off x="1111012" y="5760961"/>
                <a:ext cx="7735160"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0" lang="en-US" altLang="ja-JP" b="0" i="1"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J </a:t>
                </a:r>
                <a:r>
                  <a:rPr kumimoji="0" lang="en-US" altLang="ja-JP" dirty="0">
                    <a:latin typeface="游ゴシック体 ミディアム"/>
                    <a:ea typeface="ＭＳ 明朝" panose="02020609040205080304" pitchFamily="17" charset="-128"/>
                    <a:cs typeface="Times New Roman" panose="02020603050405020304" pitchFamily="18" charset="0"/>
                  </a:rPr>
                  <a:t> </a:t>
                </a:r>
                <a14:m>
                  <m:oMath xmlns:m="http://schemas.openxmlformats.org/officeDocument/2006/math">
                    <m:r>
                      <a:rPr lang="en-US" altLang="ja-JP" sz="1800" b="0" i="0" smtClean="0">
                        <a:effectLst/>
                        <a:latin typeface="Cambria Math" panose="02040503050406030204" pitchFamily="18" charset="0"/>
                        <a:ea typeface="游明朝" panose="02020400000000000000" pitchFamily="18" charset="-128"/>
                        <a:cs typeface="Times New Roman" panose="02020603050405020304" pitchFamily="18" charset="0"/>
                      </a:rPr>
                      <m:t>:</m:t>
                    </m:r>
                  </m:oMath>
                </a14:m>
                <a:r>
                  <a:rPr kumimoji="0" lang="en-US" altLang="ja-JP" b="0" u="none" strike="noStrike" cap="none" normalizeH="0" baseline="0" dirty="0">
                    <a:ln>
                      <a:noFill/>
                    </a:ln>
                    <a:solidFill>
                      <a:schemeClr val="tx1"/>
                    </a:solidFill>
                    <a:effectLst/>
                    <a:latin typeface="游ゴシック体 ミディアム"/>
                    <a:ea typeface="ＭＳ 明朝" panose="02020609040205080304" pitchFamily="17" charset="-128"/>
                    <a:cs typeface="Times New Roman" panose="02020603050405020304" pitchFamily="18" charset="0"/>
                  </a:rPr>
                  <a:t> Mn</a:t>
                </a:r>
                <a:r>
                  <a:rPr kumimoji="0" lang="ja-JP" altLang="en-US" b="0" u="none" strike="noStrike" cap="none" normalizeH="0" baseline="0" dirty="0">
                    <a:ln>
                      <a:noFill/>
                    </a:ln>
                    <a:solidFill>
                      <a:schemeClr val="tx1"/>
                    </a:solidFill>
                    <a:effectLst/>
                    <a:latin typeface="游ゴシック体 ミディアム"/>
                    <a:ea typeface="ＭＳ 明朝" panose="02020609040205080304" pitchFamily="17" charset="-128"/>
                    <a:cs typeface="Times New Roman" panose="02020603050405020304" pitchFamily="18" charset="0"/>
                  </a:rPr>
                  <a:t>の相互作用の大きさ</a:t>
                </a:r>
                <a:r>
                  <a:rPr kumimoji="0" lang="en-US" altLang="ja-JP" dirty="0">
                    <a:latin typeface="游ゴシック体 ミディアム"/>
                    <a:ea typeface="ＭＳ 明朝" panose="02020609040205080304" pitchFamily="17" charset="-128"/>
                    <a:cs typeface="Times New Roman" panose="02020603050405020304" pitchFamily="18" charset="0"/>
                  </a:rPr>
                  <a:t> ,</a:t>
                </a:r>
                <a:r>
                  <a:rPr kumimoji="0" lang="ja-JP" altLang="en-US" dirty="0">
                    <a:latin typeface="游ゴシック体 ミディアム"/>
                    <a:ea typeface="ＭＳ 明朝" panose="02020609040205080304" pitchFamily="17" charset="-128"/>
                    <a:cs typeface="Times New Roman" panose="02020603050405020304" pitchFamily="18" charset="0"/>
                  </a:rPr>
                  <a:t>　</a:t>
                </a:r>
                <a:r>
                  <a:rPr kumimoji="0" lang="en-US" altLang="ja-JP" b="0" i="1"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h </a:t>
                </a:r>
                <a:r>
                  <a:rPr kumimoji="0" lang="en-US" altLang="ja-JP" b="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a:t>
                </a:r>
                <a:r>
                  <a:rPr kumimoji="0" lang="en-US" altLang="ja-JP" dirty="0">
                    <a:latin typeface="游ゴシック体 ミディアム"/>
                    <a:ea typeface="ＭＳ 明朝" panose="02020609040205080304" pitchFamily="17" charset="-128"/>
                    <a:cs typeface="Times New Roman" panose="02020603050405020304" pitchFamily="18" charset="0"/>
                  </a:rPr>
                  <a:t> Mn</a:t>
                </a:r>
                <a:r>
                  <a:rPr kumimoji="0" lang="ja-JP" altLang="en-US" dirty="0">
                    <a:latin typeface="游ゴシック体 ミディアム"/>
                    <a:ea typeface="ＭＳ 明朝" panose="02020609040205080304" pitchFamily="17" charset="-128"/>
                    <a:cs typeface="Times New Roman" panose="02020603050405020304" pitchFamily="18" charset="0"/>
                  </a:rPr>
                  <a:t>と</a:t>
                </a:r>
                <a:r>
                  <a:rPr kumimoji="0" lang="en-US" altLang="ja-JP" dirty="0">
                    <a:latin typeface="游ゴシック体 ミディアム"/>
                    <a:ea typeface="ＭＳ 明朝" panose="02020609040205080304" pitchFamily="17" charset="-128"/>
                    <a:cs typeface="Times New Roman" panose="02020603050405020304" pitchFamily="18" charset="0"/>
                  </a:rPr>
                  <a:t>Fe</a:t>
                </a:r>
                <a:r>
                  <a:rPr kumimoji="0" lang="ja-JP" altLang="en-US" dirty="0">
                    <a:latin typeface="游ゴシック体 ミディアム"/>
                    <a:ea typeface="ＭＳ 明朝" panose="02020609040205080304" pitchFamily="17" charset="-128"/>
                    <a:cs typeface="Times New Roman" panose="02020603050405020304" pitchFamily="18" charset="0"/>
                  </a:rPr>
                  <a:t>の相互作用の大きさ</a:t>
                </a:r>
                <a:endParaRPr kumimoji="0" lang="en-US" altLang="ja-JP" dirty="0">
                  <a:latin typeface="游ゴシック体 ミディアム"/>
                  <a:ea typeface="ＭＳ 明朝" panose="02020609040205080304" pitchFamily="17" charset="-128"/>
                  <a:cs typeface="Times New Roman" panose="02020603050405020304" pitchFamily="18" charset="0"/>
                </a:endParaRPr>
              </a:p>
              <a:p>
                <a:pPr marL="0" marR="0" lvl="0" indent="133350" algn="l" defTabSz="914400" rtl="0" eaLnBrk="0" fontAlgn="base" latinLnBrk="0" hangingPunct="0">
                  <a:lnSpc>
                    <a:spcPct val="100000"/>
                  </a:lnSpc>
                  <a:spcBef>
                    <a:spcPct val="0"/>
                  </a:spcBef>
                  <a:spcAft>
                    <a:spcPct val="0"/>
                  </a:spcAft>
                  <a:buClrTx/>
                  <a:buSzTx/>
                  <a:buFontTx/>
                  <a:buNone/>
                  <a:tabLst/>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𝑠</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b="0" i="0" smtClean="0">
                        <a:effectLst/>
                        <a:latin typeface="Cambria Math" panose="02040503050406030204" pitchFamily="18" charset="0"/>
                        <a:ea typeface="游明朝" panose="02020400000000000000" pitchFamily="18" charset="-128"/>
                        <a:cs typeface="Times New Roman" panose="02020603050405020304" pitchFamily="18" charset="0"/>
                      </a:rPr>
                      <m:t> :</m:t>
                    </m:r>
                  </m:oMath>
                </a14:m>
                <a:r>
                  <a:rPr lang="en-US" altLang="ja-JP" dirty="0">
                    <a:latin typeface="Times New Roman" panose="02020603050405020304" pitchFamily="18" charset="0"/>
                    <a:ea typeface="游明朝" panose="02020400000000000000" pitchFamily="18" charset="-128"/>
                    <a:cs typeface="Times New Roman" panose="02020603050405020304" pitchFamily="18" charset="0"/>
                  </a:rPr>
                  <a:t> </a:t>
                </a:r>
                <a:r>
                  <a:rPr lang="ja-JP" altLang="en-US" dirty="0">
                    <a:latin typeface="Times New Roman" panose="02020603050405020304" pitchFamily="18" charset="0"/>
                    <a:ea typeface="游明朝" panose="02020400000000000000" pitchFamily="18" charset="-128"/>
                    <a:cs typeface="Times New Roman" panose="02020603050405020304" pitchFamily="18" charset="0"/>
                  </a:rPr>
                  <a:t>スピン変数</a:t>
                </a:r>
                <a:r>
                  <a:rPr kumimoji="0" lang="ja-JP" altLang="ja-JP" b="0" i="0" u="none" strike="noStrike" cap="none" normalizeH="0" baseline="0" dirty="0">
                    <a:ln>
                      <a:noFill/>
                    </a:ln>
                    <a:solidFill>
                      <a:schemeClr val="tx1"/>
                    </a:solidFill>
                    <a:effectLst/>
                    <a:latin typeface="Times New Roman" panose="02020603050405020304" pitchFamily="18" charset="0"/>
                    <a:ea typeface="ＭＳ 明朝" panose="02020609040205080304" pitchFamily="17" charset="-128"/>
                    <a:cs typeface="Times New Roman" panose="02020603050405020304" pitchFamily="18" charset="0"/>
                  </a:rPr>
                  <a:t>　</a:t>
                </a:r>
                <a:endParaRPr kumimoji="0" lang="ja-JP" altLang="ja-JP" b="0" i="0" u="none" strike="noStrike" cap="none" normalizeH="0" baseline="0" dirty="0">
                  <a:ln>
                    <a:noFill/>
                  </a:ln>
                  <a:solidFill>
                    <a:schemeClr val="tx1"/>
                  </a:solidFill>
                  <a:effectLst/>
                  <a:latin typeface="Arial" panose="020B0604020202020204" pitchFamily="34" charset="0"/>
                </a:endParaRPr>
              </a:p>
            </p:txBody>
          </p:sp>
        </mc:Choice>
        <mc:Fallback xmlns="">
          <p:sp>
            <p:nvSpPr>
              <p:cNvPr id="18" name="Rectangle 12">
                <a:extLst>
                  <a:ext uri="{FF2B5EF4-FFF2-40B4-BE49-F238E27FC236}">
                    <a16:creationId xmlns:a16="http://schemas.microsoft.com/office/drawing/2014/main" id="{7B326651-616B-E0A8-1571-87C107B369FC}"/>
                  </a:ext>
                </a:extLst>
              </p:cNvPr>
              <p:cNvSpPr>
                <a:spLocks noRot="1" noChangeAspect="1" noMove="1" noResize="1" noEditPoints="1" noAdjustHandles="1" noChangeArrowheads="1" noChangeShapeType="1" noTextEdit="1"/>
              </p:cNvSpPr>
              <p:nvPr/>
            </p:nvSpPr>
            <p:spPr bwMode="auto">
              <a:xfrm>
                <a:off x="1111012" y="5760961"/>
                <a:ext cx="7735160" cy="646331"/>
              </a:xfrm>
              <a:prstGeom prst="rect">
                <a:avLst/>
              </a:prstGeom>
              <a:blipFill>
                <a:blip r:embed="rId6"/>
                <a:stretch>
                  <a:fillRect t="-7547" b="-160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EB24E350-40E0-D286-B7A2-674A177C3F09}"/>
              </a:ext>
            </a:extLst>
          </p:cNvPr>
          <p:cNvSpPr txBox="1"/>
          <p:nvPr/>
        </p:nvSpPr>
        <p:spPr>
          <a:xfrm>
            <a:off x="604865" y="1263159"/>
            <a:ext cx="4821898" cy="523220"/>
          </a:xfrm>
          <a:prstGeom prst="rect">
            <a:avLst/>
          </a:prstGeom>
          <a:noFill/>
        </p:spPr>
        <p:txBody>
          <a:bodyPr wrap="square" rtlCol="0">
            <a:spAutoFit/>
          </a:bodyPr>
          <a:lstStyle/>
          <a:p>
            <a:r>
              <a:rPr lang="en-US" altLang="ja-JP" sz="2800" dirty="0">
                <a:solidFill>
                  <a:schemeClr val="tx1"/>
                </a:solidFill>
                <a:latin typeface="游ゴシック体 ミディアム"/>
                <a:ea typeface="游ゴシック体 ミディアム"/>
                <a:cs typeface="游ゴシック体 ミディアム"/>
              </a:rPr>
              <a:t>■</a:t>
            </a:r>
            <a:r>
              <a:rPr lang="ja-JP" altLang="en-US" sz="2800" dirty="0">
                <a:latin typeface="游ゴシック体 ミディアム"/>
                <a:ea typeface="游ゴシック体 ミディアム"/>
                <a:cs typeface="游ゴシック体 ミディアム"/>
              </a:rPr>
              <a:t> </a:t>
            </a:r>
            <a:r>
              <a:rPr kumimoji="1" lang="ja-JP" altLang="en-US" sz="2800" dirty="0">
                <a:latin typeface="游ゴシック体 ミディアム"/>
                <a:ea typeface="ＭＳ ゴシック" panose="020B0609070205080204" pitchFamily="49" charset="-128"/>
              </a:rPr>
              <a:t>イジングモデル</a:t>
            </a:r>
          </a:p>
        </p:txBody>
      </p:sp>
      <p:sp>
        <p:nvSpPr>
          <p:cNvPr id="20" name="大かっこ 19">
            <a:extLst>
              <a:ext uri="{FF2B5EF4-FFF2-40B4-BE49-F238E27FC236}">
                <a16:creationId xmlns:a16="http://schemas.microsoft.com/office/drawing/2014/main" id="{F026319A-4EBD-F84D-605C-80CB7BE1880D}"/>
              </a:ext>
            </a:extLst>
          </p:cNvPr>
          <p:cNvSpPr/>
          <p:nvPr/>
        </p:nvSpPr>
        <p:spPr>
          <a:xfrm>
            <a:off x="1148791" y="5810250"/>
            <a:ext cx="6509310" cy="597042"/>
          </a:xfrm>
          <a:prstGeom prst="bracketPair">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0C3AACC3-D763-6E10-4F50-03C8349D62A3}"/>
                  </a:ext>
                </a:extLst>
              </p:cNvPr>
              <p:cNvSpPr txBox="1"/>
              <p:nvPr/>
            </p:nvSpPr>
            <p:spPr>
              <a:xfrm>
                <a:off x="3760642" y="4196274"/>
                <a:ext cx="4572000" cy="11306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𝑚</m:t>
                      </m:r>
                      <m:r>
                        <a:rPr lang="ja-JP" altLang="en-US" sz="2400" i="0">
                          <a:latin typeface="Cambria Math" panose="02040503050406030204" pitchFamily="18" charset="0"/>
                        </a:rPr>
                        <m:t>=</m:t>
                      </m:r>
                      <m:nary>
                        <m:naryPr>
                          <m:chr m:val="∑"/>
                          <m:limLoc m:val="undOvr"/>
                          <m:ctrlPr>
                            <a:rPr lang="ja-JP" altLang="en-US" sz="2400" i="1">
                              <a:latin typeface="Cambria Math" panose="02040503050406030204" pitchFamily="18" charset="0"/>
                            </a:rPr>
                          </m:ctrlPr>
                        </m:naryPr>
                        <m:sub>
                          <m:r>
                            <a:rPr lang="ja-JP" altLang="en-US" sz="2400" i="1">
                              <a:latin typeface="Cambria Math" panose="02040503050406030204" pitchFamily="18" charset="0"/>
                            </a:rPr>
                            <m:t>𝑖</m:t>
                          </m:r>
                          <m:r>
                            <a:rPr lang="ja-JP" altLang="en-US" sz="2400" i="0">
                              <a:latin typeface="Cambria Math" panose="02040503050406030204" pitchFamily="18" charset="0"/>
                            </a:rPr>
                            <m:t>=1</m:t>
                          </m:r>
                        </m:sub>
                        <m:sup>
                          <m:r>
                            <a:rPr lang="ja-JP" altLang="en-US" sz="2400" i="0">
                              <a:latin typeface="Cambria Math" panose="02040503050406030204" pitchFamily="18" charset="0"/>
                            </a:rPr>
                            <m:t>12</m:t>
                          </m:r>
                        </m:sup>
                        <m:e>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𝑠</m:t>
                              </m:r>
                            </m:e>
                            <m:sub>
                              <m:r>
                                <a:rPr lang="ja-JP" altLang="en-US" sz="2400" i="1">
                                  <a:latin typeface="Cambria Math" panose="02040503050406030204" pitchFamily="18" charset="0"/>
                                </a:rPr>
                                <m:t>𝑖</m:t>
                              </m:r>
                            </m:sub>
                          </m:sSub>
                        </m:e>
                      </m:nary>
                    </m:oMath>
                  </m:oMathPara>
                </a14:m>
                <a:endParaRPr lang="ja-JP" altLang="en-US" dirty="0"/>
              </a:p>
            </p:txBody>
          </p:sp>
        </mc:Choice>
        <mc:Fallback>
          <p:sp>
            <p:nvSpPr>
              <p:cNvPr id="10" name="テキスト ボックス 9">
                <a:extLst>
                  <a:ext uri="{FF2B5EF4-FFF2-40B4-BE49-F238E27FC236}">
                    <a16:creationId xmlns:a16="http://schemas.microsoft.com/office/drawing/2014/main" id="{0C3AACC3-D763-6E10-4F50-03C8349D62A3}"/>
                  </a:ext>
                </a:extLst>
              </p:cNvPr>
              <p:cNvSpPr txBox="1">
                <a:spLocks noRot="1" noChangeAspect="1" noMove="1" noResize="1" noEditPoints="1" noAdjustHandles="1" noChangeArrowheads="1" noChangeShapeType="1" noTextEdit="1"/>
              </p:cNvSpPr>
              <p:nvPr/>
            </p:nvSpPr>
            <p:spPr>
              <a:xfrm>
                <a:off x="3760642" y="4196274"/>
                <a:ext cx="4572000" cy="1130631"/>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BF9450D6-8AD1-55E5-7EE4-3EC9BCB46D88}"/>
                  </a:ext>
                </a:extLst>
              </p:cNvPr>
              <p:cNvSpPr txBox="1"/>
              <p:nvPr/>
            </p:nvSpPr>
            <p:spPr>
              <a:xfrm>
                <a:off x="411332" y="4235083"/>
                <a:ext cx="4620986" cy="11724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𝐸</m:t>
                      </m:r>
                      <m:r>
                        <a:rPr lang="ja-JP" altLang="en-US" sz="2400" i="0">
                          <a:latin typeface="Cambria Math" panose="02040503050406030204" pitchFamily="18" charset="0"/>
                        </a:rPr>
                        <m:t>=</m:t>
                      </m:r>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𝐸</m:t>
                          </m:r>
                        </m:e>
                        <m:sub>
                          <m:r>
                            <a:rPr lang="ja-JP" altLang="en-US" sz="2400" i="0">
                              <a:latin typeface="Cambria Math" panose="02040503050406030204" pitchFamily="18" charset="0"/>
                            </a:rPr>
                            <m:t>0</m:t>
                          </m:r>
                        </m:sub>
                      </m:sSub>
                      <m:r>
                        <a:rPr lang="ja-JP" altLang="en-US" sz="2400" i="0">
                          <a:latin typeface="Cambria Math" panose="02040503050406030204" pitchFamily="18" charset="0"/>
                        </a:rPr>
                        <m:t>+</m:t>
                      </m:r>
                      <m:f>
                        <m:fPr>
                          <m:ctrlPr>
                            <a:rPr lang="ja-JP" altLang="en-US" sz="2400" i="1">
                              <a:solidFill>
                                <a:srgbClr val="836967"/>
                              </a:solidFill>
                              <a:latin typeface="Cambria Math" panose="02040503050406030204" pitchFamily="18" charset="0"/>
                            </a:rPr>
                          </m:ctrlPr>
                        </m:fPr>
                        <m:num>
                          <m:r>
                            <a:rPr lang="ja-JP" altLang="en-US" sz="2400" i="0">
                              <a:latin typeface="Cambria Math" panose="02040503050406030204" pitchFamily="18" charset="0"/>
                            </a:rPr>
                            <m:t>1</m:t>
                          </m:r>
                        </m:num>
                        <m:den>
                          <m:r>
                            <a:rPr lang="ja-JP" altLang="en-US" sz="2400" i="0">
                              <a:latin typeface="Cambria Math" panose="02040503050406030204" pitchFamily="18" charset="0"/>
                            </a:rPr>
                            <m:t>2</m:t>
                          </m:r>
                        </m:den>
                      </m:f>
                      <m:nary>
                        <m:naryPr>
                          <m:chr m:val="∑"/>
                          <m:limLoc m:val="undOvr"/>
                          <m:ctrlPr>
                            <a:rPr lang="ja-JP" altLang="en-US" sz="2400" i="1">
                              <a:latin typeface="Cambria Math" panose="02040503050406030204" pitchFamily="18" charset="0"/>
                            </a:rPr>
                          </m:ctrlPr>
                        </m:naryPr>
                        <m:sub>
                          <m:r>
                            <a:rPr lang="ja-JP" altLang="en-US" sz="2400" i="1">
                              <a:latin typeface="Cambria Math" panose="02040503050406030204" pitchFamily="18" charset="0"/>
                            </a:rPr>
                            <m:t>𝑗</m:t>
                          </m:r>
                          <m:r>
                            <a:rPr lang="ja-JP" altLang="en-US" sz="2400" i="0">
                              <a:latin typeface="Cambria Math" panose="02040503050406030204" pitchFamily="18" charset="0"/>
                            </a:rPr>
                            <m:t>=0</m:t>
                          </m:r>
                        </m:sub>
                        <m:sup>
                          <m:r>
                            <a:rPr lang="ja-JP" altLang="en-US" sz="2400" i="0">
                              <a:latin typeface="Cambria Math" panose="02040503050406030204" pitchFamily="18" charset="0"/>
                            </a:rPr>
                            <m:t>6</m:t>
                          </m:r>
                        </m:sup>
                        <m:e>
                          <m:sSup>
                            <m:sSupPr>
                              <m:ctrlPr>
                                <a:rPr lang="ja-JP" altLang="en-US" sz="2400" i="1">
                                  <a:solidFill>
                                    <a:srgbClr val="836967"/>
                                  </a:solidFill>
                                  <a:latin typeface="Cambria Math" panose="02040503050406030204" pitchFamily="18" charset="0"/>
                                </a:rPr>
                              </m:ctrlPr>
                            </m:sSupPr>
                            <m:e>
                              <m:r>
                                <a:rPr lang="ja-JP" altLang="en-US" sz="2400" i="1">
                                  <a:latin typeface="Cambria Math" panose="02040503050406030204" pitchFamily="18" charset="0"/>
                                </a:rPr>
                                <m:t>𝐽</m:t>
                              </m:r>
                            </m:e>
                            <m:sup>
                              <m:d>
                                <m:dPr>
                                  <m:ctrlPr>
                                    <a:rPr lang="ja-JP" altLang="en-US" sz="2400" i="1">
                                      <a:latin typeface="Cambria Math" panose="02040503050406030204" pitchFamily="18" charset="0"/>
                                    </a:rPr>
                                  </m:ctrlPr>
                                </m:dPr>
                                <m:e>
                                  <m:r>
                                    <a:rPr lang="ja-JP" altLang="en-US" sz="2400" i="1">
                                      <a:latin typeface="Cambria Math" panose="02040503050406030204" pitchFamily="18" charset="0"/>
                                    </a:rPr>
                                    <m:t>𝑗</m:t>
                                  </m:r>
                                </m:e>
                              </m:d>
                            </m:sup>
                          </m:sSup>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𝑛</m:t>
                              </m:r>
                            </m:e>
                            <m:sub>
                              <m:r>
                                <a:rPr lang="ja-JP" altLang="en-US" sz="2400" i="1">
                                  <a:latin typeface="Cambria Math" panose="02040503050406030204" pitchFamily="18" charset="0"/>
                                </a:rPr>
                                <m:t>𝑗</m:t>
                              </m:r>
                              <m:r>
                                <a:rPr lang="ja-JP" altLang="en-US" sz="2400">
                                  <a:latin typeface="Cambria Math" panose="02040503050406030204" pitchFamily="18" charset="0"/>
                                </a:rPr>
                                <m:t> </m:t>
                              </m:r>
                            </m:sub>
                          </m:sSub>
                          <m:r>
                            <a:rPr lang="ja-JP" altLang="en-US" sz="2400" i="0">
                              <a:latin typeface="Cambria Math" panose="02040503050406030204" pitchFamily="18" charset="0"/>
                            </a:rPr>
                            <m:t>+</m:t>
                          </m:r>
                          <m:r>
                            <a:rPr lang="ja-JP" altLang="en-US" sz="2400" i="1">
                              <a:latin typeface="Cambria Math" panose="02040503050406030204" pitchFamily="18" charset="0"/>
                            </a:rPr>
                            <m:t>h𝑚</m:t>
                          </m:r>
                        </m:e>
                      </m:nary>
                    </m:oMath>
                  </m:oMathPara>
                </a14:m>
                <a:endParaRPr lang="ja-JP" altLang="en-US" sz="2400" dirty="0"/>
              </a:p>
            </p:txBody>
          </p:sp>
        </mc:Choice>
        <mc:Fallback>
          <p:sp>
            <p:nvSpPr>
              <p:cNvPr id="9" name="テキスト ボックス 8">
                <a:extLst>
                  <a:ext uri="{FF2B5EF4-FFF2-40B4-BE49-F238E27FC236}">
                    <a16:creationId xmlns:a16="http://schemas.microsoft.com/office/drawing/2014/main" id="{BF9450D6-8AD1-55E5-7EE4-3EC9BCB46D88}"/>
                  </a:ext>
                </a:extLst>
              </p:cNvPr>
              <p:cNvSpPr txBox="1">
                <a:spLocks noRot="1" noChangeAspect="1" noMove="1" noResize="1" noEditPoints="1" noAdjustHandles="1" noChangeArrowheads="1" noChangeShapeType="1" noTextEdit="1"/>
              </p:cNvSpPr>
              <p:nvPr/>
            </p:nvSpPr>
            <p:spPr>
              <a:xfrm>
                <a:off x="411332" y="4235083"/>
                <a:ext cx="4620986" cy="1172437"/>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28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676B7C-1E29-F95C-35CC-95BB1034D621}"/>
              </a:ext>
            </a:extLst>
          </p:cNvPr>
          <p:cNvCxnSpPr/>
          <p:nvPr/>
        </p:nvCxnSpPr>
        <p:spPr>
          <a:xfrm flipV="1">
            <a:off x="386263" y="935220"/>
            <a:ext cx="8403803" cy="4430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サブタイトル 2">
            <a:extLst>
              <a:ext uri="{FF2B5EF4-FFF2-40B4-BE49-F238E27FC236}">
                <a16:creationId xmlns:a16="http://schemas.microsoft.com/office/drawing/2014/main" id="{74EACA57-2130-AC0F-E77A-042238EAAFB2}"/>
              </a:ext>
            </a:extLst>
          </p:cNvPr>
          <p:cNvSpPr txBox="1">
            <a:spLocks/>
          </p:cNvSpPr>
          <p:nvPr/>
        </p:nvSpPr>
        <p:spPr>
          <a:xfrm>
            <a:off x="1165119" y="157976"/>
            <a:ext cx="6400800" cy="7167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3600" dirty="0">
                <a:solidFill>
                  <a:schemeClr val="tx1"/>
                </a:solidFill>
                <a:latin typeface="游ゴシック体 ボールド"/>
                <a:ea typeface="游ゴシック体 ボールド"/>
                <a:cs typeface="游ゴシック体 ボールド"/>
              </a:rPr>
              <a:t>結果</a:t>
            </a:r>
          </a:p>
        </p:txBody>
      </p:sp>
      <p:sp>
        <p:nvSpPr>
          <p:cNvPr id="6" name="正方形/長方形 5">
            <a:extLst>
              <a:ext uri="{FF2B5EF4-FFF2-40B4-BE49-F238E27FC236}">
                <a16:creationId xmlns:a16="http://schemas.microsoft.com/office/drawing/2014/main" id="{10866407-8BC9-A519-7193-A604E7F1D660}"/>
              </a:ext>
            </a:extLst>
          </p:cNvPr>
          <p:cNvSpPr/>
          <p:nvPr/>
        </p:nvSpPr>
        <p:spPr>
          <a:xfrm>
            <a:off x="411332" y="200175"/>
            <a:ext cx="397539" cy="396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724537C-B733-D777-527E-772F5BFD980A}"/>
              </a:ext>
            </a:extLst>
          </p:cNvPr>
          <p:cNvSpPr/>
          <p:nvPr/>
        </p:nvSpPr>
        <p:spPr>
          <a:xfrm>
            <a:off x="635196" y="367092"/>
            <a:ext cx="379185" cy="37925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サブタイトル 2">
            <a:extLst>
              <a:ext uri="{FF2B5EF4-FFF2-40B4-BE49-F238E27FC236}">
                <a16:creationId xmlns:a16="http://schemas.microsoft.com/office/drawing/2014/main" id="{30B4E2CE-6BBA-8D71-8503-509CB7C75DFF}"/>
              </a:ext>
            </a:extLst>
          </p:cNvPr>
          <p:cNvSpPr txBox="1">
            <a:spLocks/>
          </p:cNvSpPr>
          <p:nvPr/>
        </p:nvSpPr>
        <p:spPr>
          <a:xfrm>
            <a:off x="8348736" y="6114253"/>
            <a:ext cx="441330" cy="46623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r"/>
            <a:r>
              <a:rPr lang="en-US" altLang="ja-JP" sz="2000" dirty="0">
                <a:solidFill>
                  <a:schemeClr val="tx1"/>
                </a:solidFill>
                <a:latin typeface="游ゴシック体 ミディアム"/>
                <a:ea typeface="游ゴシック体 ミディアム"/>
                <a:cs typeface="游ゴシック体 ミディアム"/>
              </a:rPr>
              <a:t>8</a:t>
            </a:r>
            <a:endParaRPr lang="ja-JP" altLang="en-US" sz="2000" dirty="0">
              <a:solidFill>
                <a:schemeClr val="tx1"/>
              </a:solidFill>
              <a:latin typeface="游ゴシック体 ミディアム"/>
              <a:ea typeface="游ゴシック体 ミディアム"/>
              <a:cs typeface="游ゴシック体 ミディアム"/>
            </a:endParaRPr>
          </a:p>
        </p:txBody>
      </p:sp>
      <p:sp>
        <p:nvSpPr>
          <p:cNvPr id="3" name="テキスト ボックス 2">
            <a:extLst>
              <a:ext uri="{FF2B5EF4-FFF2-40B4-BE49-F238E27FC236}">
                <a16:creationId xmlns:a16="http://schemas.microsoft.com/office/drawing/2014/main" id="{973E10EB-DABD-C2E5-670A-010F354C3D44}"/>
              </a:ext>
            </a:extLst>
          </p:cNvPr>
          <p:cNvSpPr txBox="1"/>
          <p:nvPr/>
        </p:nvSpPr>
        <p:spPr>
          <a:xfrm>
            <a:off x="246438" y="1022873"/>
            <a:ext cx="2194832" cy="523220"/>
          </a:xfrm>
          <a:prstGeom prst="rect">
            <a:avLst/>
          </a:prstGeom>
          <a:noFill/>
        </p:spPr>
        <p:txBody>
          <a:bodyPr wrap="none" rtlCol="0">
            <a:spAutoFit/>
          </a:bodyPr>
          <a:lstStyle/>
          <a:p>
            <a:r>
              <a:rPr lang="en-US" altLang="ja-JP" sz="2800" dirty="0">
                <a:solidFill>
                  <a:schemeClr val="tx1"/>
                </a:solidFill>
                <a:latin typeface="游ゴシック体 ミディアム"/>
                <a:ea typeface="游ゴシック体 ミディアム"/>
                <a:cs typeface="游ゴシック体 ミディアム"/>
              </a:rPr>
              <a:t>■ </a:t>
            </a:r>
            <a:r>
              <a:rPr kumimoji="1" lang="en-US" altLang="ja-JP" sz="2400" dirty="0">
                <a:latin typeface="游ゴシック体 ミディアム"/>
              </a:rPr>
              <a:t>DFT</a:t>
            </a:r>
            <a:r>
              <a:rPr kumimoji="1" lang="ja-JP" altLang="en-US" sz="2400" dirty="0">
                <a:latin typeface="游ゴシック体 ミディアム"/>
              </a:rPr>
              <a:t>計算結果</a:t>
            </a:r>
          </a:p>
        </p:txBody>
      </p:sp>
      <p:grpSp>
        <p:nvGrpSpPr>
          <p:cNvPr id="13" name="グループ化 12">
            <a:extLst>
              <a:ext uri="{FF2B5EF4-FFF2-40B4-BE49-F238E27FC236}">
                <a16:creationId xmlns:a16="http://schemas.microsoft.com/office/drawing/2014/main" id="{5D165D7F-6037-4D75-6F56-A22CE58F6267}"/>
              </a:ext>
            </a:extLst>
          </p:cNvPr>
          <p:cNvGrpSpPr/>
          <p:nvPr/>
        </p:nvGrpSpPr>
        <p:grpSpPr>
          <a:xfrm>
            <a:off x="900917" y="3606235"/>
            <a:ext cx="7374494" cy="3435787"/>
            <a:chOff x="1571268" y="1623760"/>
            <a:chExt cx="8954750" cy="3610479"/>
          </a:xfrm>
        </p:grpSpPr>
        <p:pic>
          <p:nvPicPr>
            <p:cNvPr id="14" name="図 13" descr="グラフ, バブル チャート">
              <a:extLst>
                <a:ext uri="{FF2B5EF4-FFF2-40B4-BE49-F238E27FC236}">
                  <a16:creationId xmlns:a16="http://schemas.microsoft.com/office/drawing/2014/main" id="{5068F602-0A01-392F-B932-3C267B62F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268" y="1623760"/>
              <a:ext cx="8954750" cy="3610479"/>
            </a:xfrm>
            <a:prstGeom prst="rect">
              <a:avLst/>
            </a:prstGeom>
          </p:spPr>
        </p:pic>
        <p:grpSp>
          <p:nvGrpSpPr>
            <p:cNvPr id="15" name="グループ化 14">
              <a:extLst>
                <a:ext uri="{FF2B5EF4-FFF2-40B4-BE49-F238E27FC236}">
                  <a16:creationId xmlns:a16="http://schemas.microsoft.com/office/drawing/2014/main" id="{B120EEF2-51C2-01F0-0A16-DD0D1F535CBB}"/>
                </a:ext>
              </a:extLst>
            </p:cNvPr>
            <p:cNvGrpSpPr/>
            <p:nvPr/>
          </p:nvGrpSpPr>
          <p:grpSpPr>
            <a:xfrm>
              <a:off x="2901591" y="2108681"/>
              <a:ext cx="187973" cy="1349759"/>
              <a:chOff x="2082070" y="2800760"/>
              <a:chExt cx="218732" cy="1349759"/>
            </a:xfrm>
          </p:grpSpPr>
          <p:sp>
            <p:nvSpPr>
              <p:cNvPr id="49" name="矢印: 上 48">
                <a:extLst>
                  <a:ext uri="{FF2B5EF4-FFF2-40B4-BE49-F238E27FC236}">
                    <a16:creationId xmlns:a16="http://schemas.microsoft.com/office/drawing/2014/main" id="{FFC6E9A4-F0E1-5704-EE26-88CBF199CDDB}"/>
                  </a:ext>
                </a:extLst>
              </p:cNvPr>
              <p:cNvSpPr/>
              <p:nvPr/>
            </p:nvSpPr>
            <p:spPr>
              <a:xfrm>
                <a:off x="2082070" y="2800760"/>
                <a:ext cx="218732" cy="376481"/>
              </a:xfrm>
              <a:prstGeom prst="upArrow">
                <a:avLst>
                  <a:gd name="adj1" fmla="val 50000"/>
                  <a:gd name="adj2" fmla="val 121068"/>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E01EC079-FFC2-F29E-F392-5DD3A2EA0121}"/>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99A0D476-44FC-28B9-DD08-5E1BCC15903E}"/>
                </a:ext>
              </a:extLst>
            </p:cNvPr>
            <p:cNvGrpSpPr/>
            <p:nvPr/>
          </p:nvGrpSpPr>
          <p:grpSpPr>
            <a:xfrm>
              <a:off x="2071922" y="2796212"/>
              <a:ext cx="187973" cy="1349759"/>
              <a:chOff x="2082070" y="2800760"/>
              <a:chExt cx="218732" cy="1349759"/>
            </a:xfrm>
          </p:grpSpPr>
          <p:sp>
            <p:nvSpPr>
              <p:cNvPr id="47" name="矢印: 上 46">
                <a:extLst>
                  <a:ext uri="{FF2B5EF4-FFF2-40B4-BE49-F238E27FC236}">
                    <a16:creationId xmlns:a16="http://schemas.microsoft.com/office/drawing/2014/main" id="{208E6B01-D9B1-5B23-48CF-721467D2F43C}"/>
                  </a:ext>
                </a:extLst>
              </p:cNvPr>
              <p:cNvSpPr/>
              <p:nvPr/>
            </p:nvSpPr>
            <p:spPr>
              <a:xfrm>
                <a:off x="2082070" y="2800760"/>
                <a:ext cx="218732" cy="376481"/>
              </a:xfrm>
              <a:prstGeom prst="upArrow">
                <a:avLst>
                  <a:gd name="adj1" fmla="val 50000"/>
                  <a:gd name="adj2" fmla="val 114483"/>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9F8117B2-2922-1156-C8B4-968AD470C041}"/>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99364D54-2E6B-1294-59A1-57833B2ACB57}"/>
                </a:ext>
              </a:extLst>
            </p:cNvPr>
            <p:cNvGrpSpPr/>
            <p:nvPr/>
          </p:nvGrpSpPr>
          <p:grpSpPr>
            <a:xfrm>
              <a:off x="5506782" y="2517568"/>
              <a:ext cx="187973" cy="1349759"/>
              <a:chOff x="2082070" y="2800760"/>
              <a:chExt cx="218732" cy="1349759"/>
            </a:xfrm>
          </p:grpSpPr>
          <p:sp>
            <p:nvSpPr>
              <p:cNvPr id="45" name="矢印: 上 44">
                <a:extLst>
                  <a:ext uri="{FF2B5EF4-FFF2-40B4-BE49-F238E27FC236}">
                    <a16:creationId xmlns:a16="http://schemas.microsoft.com/office/drawing/2014/main" id="{FE693619-E797-D3A2-E9FF-89D1768E7245}"/>
                  </a:ext>
                </a:extLst>
              </p:cNvPr>
              <p:cNvSpPr/>
              <p:nvPr/>
            </p:nvSpPr>
            <p:spPr>
              <a:xfrm>
                <a:off x="2082070" y="2800760"/>
                <a:ext cx="218732" cy="376481"/>
              </a:xfrm>
              <a:prstGeom prst="upArrow">
                <a:avLst>
                  <a:gd name="adj1" fmla="val 50000"/>
                  <a:gd name="adj2" fmla="val 131453"/>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C20DBC41-1912-571C-363F-16DB4CFBBD7E}"/>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FED59116-D716-A06A-3F85-408F61DCA187}"/>
                </a:ext>
              </a:extLst>
            </p:cNvPr>
            <p:cNvGrpSpPr/>
            <p:nvPr/>
          </p:nvGrpSpPr>
          <p:grpSpPr>
            <a:xfrm>
              <a:off x="4736409" y="3172693"/>
              <a:ext cx="187973" cy="1354772"/>
              <a:chOff x="2037869" y="2800760"/>
              <a:chExt cx="218732" cy="1354772"/>
            </a:xfrm>
          </p:grpSpPr>
          <p:sp>
            <p:nvSpPr>
              <p:cNvPr id="43" name="矢印: 上 42">
                <a:extLst>
                  <a:ext uri="{FF2B5EF4-FFF2-40B4-BE49-F238E27FC236}">
                    <a16:creationId xmlns:a16="http://schemas.microsoft.com/office/drawing/2014/main" id="{B1BD4ECF-7694-FE09-39EB-BBE093E11C0E}"/>
                  </a:ext>
                </a:extLst>
              </p:cNvPr>
              <p:cNvSpPr/>
              <p:nvPr/>
            </p:nvSpPr>
            <p:spPr>
              <a:xfrm>
                <a:off x="2037869" y="2800760"/>
                <a:ext cx="218732" cy="376481"/>
              </a:xfrm>
              <a:prstGeom prst="upArrow">
                <a:avLst>
                  <a:gd name="adj1" fmla="val 50000"/>
                  <a:gd name="adj2" fmla="val 134847"/>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FF17A683-6238-09F3-89D3-2C9438656D5D}"/>
                  </a:ext>
                </a:extLst>
              </p:cNvPr>
              <p:cNvSpPr/>
              <p:nvPr/>
            </p:nvSpPr>
            <p:spPr>
              <a:xfrm>
                <a:off x="2092480" y="3862147"/>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D5C1CDCB-938B-E7EB-5B93-04B07EDA14E3}"/>
                </a:ext>
              </a:extLst>
            </p:cNvPr>
            <p:cNvGrpSpPr/>
            <p:nvPr/>
          </p:nvGrpSpPr>
          <p:grpSpPr>
            <a:xfrm>
              <a:off x="8104168" y="2912576"/>
              <a:ext cx="187973" cy="1349759"/>
              <a:chOff x="2082070" y="2800760"/>
              <a:chExt cx="218732" cy="1349759"/>
            </a:xfrm>
          </p:grpSpPr>
          <p:sp>
            <p:nvSpPr>
              <p:cNvPr id="41" name="矢印: 上 40">
                <a:extLst>
                  <a:ext uri="{FF2B5EF4-FFF2-40B4-BE49-F238E27FC236}">
                    <a16:creationId xmlns:a16="http://schemas.microsoft.com/office/drawing/2014/main" id="{686DDE1C-CE74-A936-9F92-625730009F72}"/>
                  </a:ext>
                </a:extLst>
              </p:cNvPr>
              <p:cNvSpPr/>
              <p:nvPr/>
            </p:nvSpPr>
            <p:spPr>
              <a:xfrm>
                <a:off x="2082070" y="2800760"/>
                <a:ext cx="218732" cy="376481"/>
              </a:xfrm>
              <a:prstGeom prst="upArrow">
                <a:avLst>
                  <a:gd name="adj1" fmla="val 50000"/>
                  <a:gd name="adj2" fmla="val 146160"/>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E3019C89-57F2-EE0D-B7EC-77FDAB45F95A}"/>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844C7CF6-63C2-7C1C-E843-D7402CB67612}"/>
                </a:ext>
              </a:extLst>
            </p:cNvPr>
            <p:cNvGrpSpPr/>
            <p:nvPr/>
          </p:nvGrpSpPr>
          <p:grpSpPr>
            <a:xfrm>
              <a:off x="7350963" y="3587455"/>
              <a:ext cx="187973" cy="1349759"/>
              <a:chOff x="2057747" y="2800760"/>
              <a:chExt cx="218732" cy="1349759"/>
            </a:xfrm>
          </p:grpSpPr>
          <p:sp>
            <p:nvSpPr>
              <p:cNvPr id="39" name="矢印: 上 38">
                <a:extLst>
                  <a:ext uri="{FF2B5EF4-FFF2-40B4-BE49-F238E27FC236}">
                    <a16:creationId xmlns:a16="http://schemas.microsoft.com/office/drawing/2014/main" id="{386F6710-4D91-6273-4289-9D751BB3D6B1}"/>
                  </a:ext>
                </a:extLst>
              </p:cNvPr>
              <p:cNvSpPr/>
              <p:nvPr/>
            </p:nvSpPr>
            <p:spPr>
              <a:xfrm>
                <a:off x="2057747" y="2800760"/>
                <a:ext cx="218732" cy="376481"/>
              </a:xfrm>
              <a:prstGeom prst="upArrow">
                <a:avLst>
                  <a:gd name="adj1" fmla="val 50000"/>
                  <a:gd name="adj2" fmla="val 139372"/>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6AD07DF5-CBF8-74DC-BA2A-DE8E9A5CFB08}"/>
                  </a:ext>
                </a:extLst>
              </p:cNvPr>
              <p:cNvSpPr/>
              <p:nvPr/>
            </p:nvSpPr>
            <p:spPr>
              <a:xfrm>
                <a:off x="2112358"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DAA436C8-D689-32AE-2367-8FDCB61B2174}"/>
                </a:ext>
              </a:extLst>
            </p:cNvPr>
            <p:cNvGrpSpPr/>
            <p:nvPr/>
          </p:nvGrpSpPr>
          <p:grpSpPr>
            <a:xfrm rot="10800000">
              <a:off x="3792708" y="2741443"/>
              <a:ext cx="187973" cy="1349759"/>
              <a:chOff x="2082070" y="2800760"/>
              <a:chExt cx="218732" cy="1349759"/>
            </a:xfrm>
          </p:grpSpPr>
          <p:sp>
            <p:nvSpPr>
              <p:cNvPr id="37" name="矢印: 上 36">
                <a:extLst>
                  <a:ext uri="{FF2B5EF4-FFF2-40B4-BE49-F238E27FC236}">
                    <a16:creationId xmlns:a16="http://schemas.microsoft.com/office/drawing/2014/main" id="{8E6D5AF2-943C-2336-7299-54A55A504478}"/>
                  </a:ext>
                </a:extLst>
              </p:cNvPr>
              <p:cNvSpPr/>
              <p:nvPr/>
            </p:nvSpPr>
            <p:spPr>
              <a:xfrm>
                <a:off x="2082070" y="2800760"/>
                <a:ext cx="218732" cy="376481"/>
              </a:xfrm>
              <a:prstGeom prst="upArrow">
                <a:avLst>
                  <a:gd name="adj1" fmla="val 50000"/>
                  <a:gd name="adj2" fmla="val 143897"/>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51BC596B-D459-0561-6DD5-D04C2984188A}"/>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E8719EA-2144-F884-BBA4-FCEAAD15A2FE}"/>
                </a:ext>
              </a:extLst>
            </p:cNvPr>
            <p:cNvGrpSpPr/>
            <p:nvPr/>
          </p:nvGrpSpPr>
          <p:grpSpPr>
            <a:xfrm rot="10800000">
              <a:off x="4548436" y="2030928"/>
              <a:ext cx="187973" cy="1330006"/>
              <a:chOff x="2050932" y="2820513"/>
              <a:chExt cx="218732" cy="1330006"/>
            </a:xfrm>
          </p:grpSpPr>
          <p:sp>
            <p:nvSpPr>
              <p:cNvPr id="35" name="矢印: 上 34">
                <a:extLst>
                  <a:ext uri="{FF2B5EF4-FFF2-40B4-BE49-F238E27FC236}">
                    <a16:creationId xmlns:a16="http://schemas.microsoft.com/office/drawing/2014/main" id="{9EE79BF4-A42E-2DC2-8481-063E983C3170}"/>
                  </a:ext>
                </a:extLst>
              </p:cNvPr>
              <p:cNvSpPr/>
              <p:nvPr/>
            </p:nvSpPr>
            <p:spPr>
              <a:xfrm>
                <a:off x="2050932" y="2820513"/>
                <a:ext cx="218732" cy="376481"/>
              </a:xfrm>
              <a:prstGeom prst="upArrow">
                <a:avLst>
                  <a:gd name="adj1" fmla="val 50000"/>
                  <a:gd name="adj2" fmla="val 142766"/>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6A309F2C-1CF0-31E1-3891-2A6B825C924D}"/>
                  </a:ext>
                </a:extLst>
              </p:cNvPr>
              <p:cNvSpPr/>
              <p:nvPr/>
            </p:nvSpPr>
            <p:spPr>
              <a:xfrm>
                <a:off x="2105319"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3746AAC7-507B-BF2C-584F-AD17736F9BE0}"/>
                </a:ext>
              </a:extLst>
            </p:cNvPr>
            <p:cNvGrpSpPr/>
            <p:nvPr/>
          </p:nvGrpSpPr>
          <p:grpSpPr>
            <a:xfrm rot="10800000">
              <a:off x="6383259" y="3142620"/>
              <a:ext cx="187973" cy="1349759"/>
              <a:chOff x="2082070" y="2800760"/>
              <a:chExt cx="218732" cy="1349759"/>
            </a:xfrm>
          </p:grpSpPr>
          <p:sp>
            <p:nvSpPr>
              <p:cNvPr id="33" name="矢印: 上 32">
                <a:extLst>
                  <a:ext uri="{FF2B5EF4-FFF2-40B4-BE49-F238E27FC236}">
                    <a16:creationId xmlns:a16="http://schemas.microsoft.com/office/drawing/2014/main" id="{29893550-0C0C-B168-81CF-0304C3BA5828}"/>
                  </a:ext>
                </a:extLst>
              </p:cNvPr>
              <p:cNvSpPr/>
              <p:nvPr/>
            </p:nvSpPr>
            <p:spPr>
              <a:xfrm>
                <a:off x="2082070" y="2800760"/>
                <a:ext cx="218732" cy="376481"/>
              </a:xfrm>
              <a:prstGeom prst="upArrow">
                <a:avLst>
                  <a:gd name="adj1" fmla="val 50000"/>
                  <a:gd name="adj2" fmla="val 151816"/>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57FA10A1-EFA6-CABC-D1C6-DD580BB9904A}"/>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91286AD-4559-3762-E017-84019AEF46B5}"/>
                </a:ext>
              </a:extLst>
            </p:cNvPr>
            <p:cNvGrpSpPr/>
            <p:nvPr/>
          </p:nvGrpSpPr>
          <p:grpSpPr>
            <a:xfrm rot="10800000">
              <a:off x="7162990" y="2425936"/>
              <a:ext cx="187973" cy="1349760"/>
              <a:chOff x="2058952" y="2800759"/>
              <a:chExt cx="218732" cy="1349760"/>
            </a:xfrm>
          </p:grpSpPr>
          <p:sp>
            <p:nvSpPr>
              <p:cNvPr id="31" name="矢印: 上 30">
                <a:extLst>
                  <a:ext uri="{FF2B5EF4-FFF2-40B4-BE49-F238E27FC236}">
                    <a16:creationId xmlns:a16="http://schemas.microsoft.com/office/drawing/2014/main" id="{11819260-54F6-1618-CC5C-336E2D905C94}"/>
                  </a:ext>
                </a:extLst>
              </p:cNvPr>
              <p:cNvSpPr/>
              <p:nvPr/>
            </p:nvSpPr>
            <p:spPr>
              <a:xfrm>
                <a:off x="2058952" y="2800759"/>
                <a:ext cx="218732" cy="376481"/>
              </a:xfrm>
              <a:prstGeom prst="upArrow">
                <a:avLst>
                  <a:gd name="adj1" fmla="val 50000"/>
                  <a:gd name="adj2" fmla="val 150684"/>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DE9957E-ADBE-7319-6FDA-002479CD4B47}"/>
                  </a:ext>
                </a:extLst>
              </p:cNvPr>
              <p:cNvSpPr/>
              <p:nvPr/>
            </p:nvSpPr>
            <p:spPr>
              <a:xfrm>
                <a:off x="2113564"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30D707FA-874B-B20F-FDD5-31437331A755}"/>
                </a:ext>
              </a:extLst>
            </p:cNvPr>
            <p:cNvGrpSpPr/>
            <p:nvPr/>
          </p:nvGrpSpPr>
          <p:grpSpPr>
            <a:xfrm rot="10800000">
              <a:off x="9825040" y="2879308"/>
              <a:ext cx="187973" cy="1349759"/>
              <a:chOff x="2082070" y="2800760"/>
              <a:chExt cx="218732" cy="1349759"/>
            </a:xfrm>
          </p:grpSpPr>
          <p:sp>
            <p:nvSpPr>
              <p:cNvPr id="29" name="矢印: 上 28">
                <a:extLst>
                  <a:ext uri="{FF2B5EF4-FFF2-40B4-BE49-F238E27FC236}">
                    <a16:creationId xmlns:a16="http://schemas.microsoft.com/office/drawing/2014/main" id="{7DDE354C-E80F-C178-4CBE-72455D62316B}"/>
                  </a:ext>
                </a:extLst>
              </p:cNvPr>
              <p:cNvSpPr/>
              <p:nvPr/>
            </p:nvSpPr>
            <p:spPr>
              <a:xfrm>
                <a:off x="2082070" y="2800760"/>
                <a:ext cx="218732" cy="376481"/>
              </a:xfrm>
              <a:prstGeom prst="upArrow">
                <a:avLst>
                  <a:gd name="adj1" fmla="val 50000"/>
                  <a:gd name="adj2" fmla="val 166523"/>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054AA89-0DC0-1768-FAE8-5BEFC8EF7EC9}"/>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E8B35437-2B10-C08C-FAA4-5243D4B67ADD}"/>
                </a:ext>
              </a:extLst>
            </p:cNvPr>
            <p:cNvGrpSpPr/>
            <p:nvPr/>
          </p:nvGrpSpPr>
          <p:grpSpPr>
            <a:xfrm rot="10800000">
              <a:off x="8987306" y="3554187"/>
              <a:ext cx="187973" cy="1349759"/>
              <a:chOff x="2082070" y="2800760"/>
              <a:chExt cx="218732" cy="1349759"/>
            </a:xfrm>
          </p:grpSpPr>
          <p:sp>
            <p:nvSpPr>
              <p:cNvPr id="27" name="矢印: 上 26">
                <a:extLst>
                  <a:ext uri="{FF2B5EF4-FFF2-40B4-BE49-F238E27FC236}">
                    <a16:creationId xmlns:a16="http://schemas.microsoft.com/office/drawing/2014/main" id="{C748C501-142E-3BFF-59D3-5D4285DA30B7}"/>
                  </a:ext>
                </a:extLst>
              </p:cNvPr>
              <p:cNvSpPr/>
              <p:nvPr/>
            </p:nvSpPr>
            <p:spPr>
              <a:xfrm>
                <a:off x="2082070" y="2800760"/>
                <a:ext cx="218732" cy="376481"/>
              </a:xfrm>
              <a:prstGeom prst="upArrow">
                <a:avLst>
                  <a:gd name="adj1" fmla="val 50000"/>
                  <a:gd name="adj2" fmla="val 165391"/>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BBCD7D7-5FDF-976F-58F5-28B53509E8F4}"/>
                  </a:ext>
                </a:extLst>
              </p:cNvPr>
              <p:cNvSpPr/>
              <p:nvPr/>
            </p:nvSpPr>
            <p:spPr>
              <a:xfrm>
                <a:off x="2136681" y="3857134"/>
                <a:ext cx="109509" cy="293385"/>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3" name="テキスト ボックス 52">
            <a:extLst>
              <a:ext uri="{FF2B5EF4-FFF2-40B4-BE49-F238E27FC236}">
                <a16:creationId xmlns:a16="http://schemas.microsoft.com/office/drawing/2014/main" id="{62B943CC-7BA8-2F8F-4B69-8BF3E4241A27}"/>
              </a:ext>
            </a:extLst>
          </p:cNvPr>
          <p:cNvSpPr txBox="1"/>
          <p:nvPr/>
        </p:nvSpPr>
        <p:spPr>
          <a:xfrm>
            <a:off x="246438" y="3379267"/>
            <a:ext cx="1837362" cy="523220"/>
          </a:xfrm>
          <a:prstGeom prst="rect">
            <a:avLst/>
          </a:prstGeom>
          <a:noFill/>
        </p:spPr>
        <p:txBody>
          <a:bodyPr wrap="none" rtlCol="0">
            <a:spAutoFit/>
          </a:bodyPr>
          <a:lstStyle/>
          <a:p>
            <a:r>
              <a:rPr lang="en-US" altLang="ja-JP" sz="2800" dirty="0">
                <a:solidFill>
                  <a:schemeClr val="tx1"/>
                </a:solidFill>
                <a:latin typeface="游ゴシック体 ミディアム"/>
                <a:ea typeface="游ゴシック体 ミディアム"/>
                <a:cs typeface="游ゴシック体 ミディアム"/>
              </a:rPr>
              <a:t>■</a:t>
            </a:r>
            <a:r>
              <a:rPr lang="ja-JP" altLang="en-US" sz="2800" dirty="0">
                <a:solidFill>
                  <a:schemeClr val="tx1"/>
                </a:solidFill>
                <a:latin typeface="游ゴシック体 ミディアム"/>
                <a:ea typeface="游ゴシック体 ミディアム"/>
                <a:cs typeface="游ゴシック体 ミディアム"/>
              </a:rPr>
              <a:t>反強磁性</a:t>
            </a:r>
            <a:endParaRPr kumimoji="1" lang="ja-JP" altLang="en-US" sz="2800" dirty="0"/>
          </a:p>
        </p:txBody>
      </p:sp>
      <p:graphicFrame>
        <p:nvGraphicFramePr>
          <p:cNvPr id="9" name="表 9">
            <a:extLst>
              <a:ext uri="{FF2B5EF4-FFF2-40B4-BE49-F238E27FC236}">
                <a16:creationId xmlns:a16="http://schemas.microsoft.com/office/drawing/2014/main" id="{64A9F20A-6E58-1677-4C7E-540035969305}"/>
              </a:ext>
            </a:extLst>
          </p:cNvPr>
          <p:cNvGraphicFramePr>
            <a:graphicFrameLocks noGrp="1"/>
          </p:cNvGraphicFramePr>
          <p:nvPr>
            <p:extLst>
              <p:ext uri="{D42A27DB-BD31-4B8C-83A1-F6EECF244321}">
                <p14:modId xmlns:p14="http://schemas.microsoft.com/office/powerpoint/2010/main" val="770876326"/>
              </p:ext>
            </p:extLst>
          </p:nvPr>
        </p:nvGraphicFramePr>
        <p:xfrm>
          <a:off x="411332" y="1647254"/>
          <a:ext cx="8348636" cy="1661715"/>
        </p:xfrm>
        <a:graphic>
          <a:graphicData uri="http://schemas.openxmlformats.org/drawingml/2006/table">
            <a:tbl>
              <a:tblPr firstRow="1" bandRow="1">
                <a:tableStyleId>{5C22544A-7EE6-4342-B048-85BDC9FD1C3A}</a:tableStyleId>
              </a:tblPr>
              <a:tblGrid>
                <a:gridCol w="2087159">
                  <a:extLst>
                    <a:ext uri="{9D8B030D-6E8A-4147-A177-3AD203B41FA5}">
                      <a16:colId xmlns:a16="http://schemas.microsoft.com/office/drawing/2014/main" val="2235418781"/>
                    </a:ext>
                  </a:extLst>
                </a:gridCol>
                <a:gridCol w="2087159">
                  <a:extLst>
                    <a:ext uri="{9D8B030D-6E8A-4147-A177-3AD203B41FA5}">
                      <a16:colId xmlns:a16="http://schemas.microsoft.com/office/drawing/2014/main" val="2854083188"/>
                    </a:ext>
                  </a:extLst>
                </a:gridCol>
                <a:gridCol w="2087159">
                  <a:extLst>
                    <a:ext uri="{9D8B030D-6E8A-4147-A177-3AD203B41FA5}">
                      <a16:colId xmlns:a16="http://schemas.microsoft.com/office/drawing/2014/main" val="3427885715"/>
                    </a:ext>
                  </a:extLst>
                </a:gridCol>
                <a:gridCol w="2087159">
                  <a:extLst>
                    <a:ext uri="{9D8B030D-6E8A-4147-A177-3AD203B41FA5}">
                      <a16:colId xmlns:a16="http://schemas.microsoft.com/office/drawing/2014/main" val="406052402"/>
                    </a:ext>
                  </a:extLst>
                </a:gridCol>
              </a:tblGrid>
              <a:tr h="553905">
                <a:tc>
                  <a:txBody>
                    <a:bodyPr/>
                    <a:lstStyle/>
                    <a:p>
                      <a:pPr algn="ctr" fontAlgn="ctr"/>
                      <a:endParaRPr lang="ja-JP" altLang="en-US" sz="2400" b="0" i="0" u="none" strike="noStrike" dirty="0">
                        <a:solidFill>
                          <a:srgbClr val="000000"/>
                        </a:solidFill>
                        <a:effectLst/>
                        <a:latin typeface="游ゴシック体 ミディアム"/>
                        <a:ea typeface="游ゴシック" panose="020B0400000000000000" pitchFamily="50" charset="-128"/>
                      </a:endParaRPr>
                    </a:p>
                  </a:txBody>
                  <a:tcPr marL="4763" marR="4763" marT="4763" marB="0" anchor="ctr">
                    <a:solidFill>
                      <a:schemeClr val="accent3">
                        <a:lumMod val="60000"/>
                        <a:lumOff val="40000"/>
                      </a:schemeClr>
                    </a:solidFill>
                  </a:tcPr>
                </a:tc>
                <a:tc>
                  <a:txBody>
                    <a:bodyPr/>
                    <a:lstStyle/>
                    <a:p>
                      <a:pPr algn="ctr" fontAlgn="ctr"/>
                      <a:r>
                        <a:rPr lang="en-US" sz="2400" b="0" i="0" u="none" strike="noStrike" dirty="0" err="1">
                          <a:solidFill>
                            <a:srgbClr val="000000"/>
                          </a:solidFill>
                          <a:effectLst/>
                          <a:latin typeface="游ゴシック体 ミディアム"/>
                          <a:ea typeface="游ゴシック" panose="020B0400000000000000" pitchFamily="50" charset="-128"/>
                        </a:rPr>
                        <a:t>MnMLhexa</a:t>
                      </a:r>
                      <a:r>
                        <a:rPr lang="en-US" sz="2400" b="0" i="0" u="none" strike="noStrike" dirty="0">
                          <a:solidFill>
                            <a:srgbClr val="000000"/>
                          </a:solidFill>
                          <a:effectLst/>
                          <a:latin typeface="游ゴシック体 ミディアム"/>
                          <a:ea typeface="游ゴシック" panose="020B0400000000000000" pitchFamily="50" charset="-128"/>
                        </a:rPr>
                        <a:t> (eV)</a:t>
                      </a:r>
                    </a:p>
                  </a:txBody>
                  <a:tcPr marL="4763" marR="4763" marT="4763" marB="0" anchor="ctr">
                    <a:solidFill>
                      <a:schemeClr val="accent3">
                        <a:lumMod val="60000"/>
                        <a:lumOff val="40000"/>
                      </a:schemeClr>
                    </a:solidFill>
                  </a:tcPr>
                </a:tc>
                <a:tc>
                  <a:txBody>
                    <a:bodyPr/>
                    <a:lstStyle/>
                    <a:p>
                      <a:pPr algn="ctr" fontAlgn="ctr"/>
                      <a:r>
                        <a:rPr lang="en-US" sz="2400" b="0" i="0" u="none" strike="noStrike" dirty="0">
                          <a:solidFill>
                            <a:srgbClr val="000000"/>
                          </a:solidFill>
                          <a:effectLst/>
                          <a:latin typeface="游ゴシック体 ミディアム"/>
                          <a:ea typeface="游ゴシック" panose="020B0400000000000000" pitchFamily="50" charset="-128"/>
                        </a:rPr>
                        <a:t>MnML2×3 (eV)</a:t>
                      </a:r>
                    </a:p>
                  </a:txBody>
                  <a:tcPr marL="4763" marR="4763" marT="4763" marB="0" anchor="ctr">
                    <a:solidFill>
                      <a:schemeClr val="accent3">
                        <a:lumMod val="60000"/>
                        <a:lumOff val="40000"/>
                      </a:schemeClr>
                    </a:solidFill>
                  </a:tcPr>
                </a:tc>
                <a:tc>
                  <a:txBody>
                    <a:bodyPr/>
                    <a:lstStyle/>
                    <a:p>
                      <a:pPr algn="ctr" fontAlgn="ctr"/>
                      <a:r>
                        <a:rPr lang="en-US" sz="2400" b="0" i="0" u="none" strike="noStrike" dirty="0">
                          <a:solidFill>
                            <a:srgbClr val="000000"/>
                          </a:solidFill>
                          <a:effectLst/>
                          <a:latin typeface="游ゴシック体 ミディアム"/>
                          <a:ea typeface="游ゴシック" panose="020B0400000000000000" pitchFamily="50" charset="-128"/>
                        </a:rPr>
                        <a:t>Mn/Fe(110) (eV)</a:t>
                      </a:r>
                    </a:p>
                  </a:txBody>
                  <a:tcPr marL="4763" marR="4763" marT="4763" marB="0" anchor="ctr">
                    <a:solidFill>
                      <a:schemeClr val="accent3">
                        <a:lumMod val="60000"/>
                        <a:lumOff val="40000"/>
                      </a:schemeClr>
                    </a:solidFill>
                  </a:tcPr>
                </a:tc>
                <a:extLst>
                  <a:ext uri="{0D108BD9-81ED-4DB2-BD59-A6C34878D82A}">
                    <a16:rowId xmlns:a16="http://schemas.microsoft.com/office/drawing/2014/main" val="3408353511"/>
                  </a:ext>
                </a:extLst>
              </a:tr>
              <a:tr h="553905">
                <a:tc>
                  <a:txBody>
                    <a:bodyPr/>
                    <a:lstStyle/>
                    <a:p>
                      <a:pPr algn="ctr" fontAlgn="ctr"/>
                      <a:r>
                        <a:rPr lang="en-US" sz="2400" b="0" i="0" u="none" strike="noStrike" dirty="0">
                          <a:solidFill>
                            <a:srgbClr val="000000"/>
                          </a:solidFill>
                          <a:effectLst/>
                          <a:latin typeface="游ゴシック体 ミディアム"/>
                          <a:ea typeface="游ゴシック" panose="020B0400000000000000" pitchFamily="50" charset="-128"/>
                        </a:rPr>
                        <a:t>E</a:t>
                      </a: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a:solidFill>
                            <a:srgbClr val="000000"/>
                          </a:solidFill>
                          <a:effectLst/>
                          <a:latin typeface="游ゴシック体 ミディアム"/>
                          <a:ea typeface="游ゴシック" panose="020B0400000000000000" pitchFamily="50" charset="-128"/>
                        </a:rPr>
                        <a:t>-88.224</a:t>
                      </a:r>
                      <a:endParaRPr lang="en-US" altLang="ja-JP" sz="2400" b="0" i="0" u="none" strike="noStrike" dirty="0">
                        <a:solidFill>
                          <a:srgbClr val="000000"/>
                        </a:solidFill>
                        <a:effectLst/>
                        <a:latin typeface="游ゴシック体 ミディアム"/>
                        <a:ea typeface="游ゴシック" panose="020B0400000000000000" pitchFamily="50" charset="-128"/>
                      </a:endParaRP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-90.119</a:t>
                      </a:r>
                    </a:p>
                  </a:txBody>
                  <a:tcPr marL="4763" marR="4763" marT="4763" marB="0" anchor="ctr">
                    <a:solidFill>
                      <a:schemeClr val="accent3">
                        <a:lumMod val="40000"/>
                        <a:lumOff val="60000"/>
                      </a:schemeClr>
                    </a:solidFill>
                  </a:tcPr>
                </a:tc>
                <a:tc>
                  <a:txBody>
                    <a:bodyPr/>
                    <a:lstStyle/>
                    <a:p>
                      <a:pPr algn="ctr" fontAlgn="ctr"/>
                      <a:r>
                        <a:rPr lang="en-US" altLang="ja-JP" sz="2400" b="0" i="0" u="none" strike="noStrike">
                          <a:solidFill>
                            <a:srgbClr val="000000"/>
                          </a:solidFill>
                          <a:effectLst/>
                          <a:latin typeface="游ゴシック体 ミディアム"/>
                          <a:ea typeface="游ゴシック" panose="020B0400000000000000" pitchFamily="50" charset="-128"/>
                        </a:rPr>
                        <a:t>-685.940</a:t>
                      </a:r>
                    </a:p>
                  </a:txBody>
                  <a:tcPr marL="4763" marR="4763" marT="4763" marB="0" anchor="ctr">
                    <a:solidFill>
                      <a:schemeClr val="accent3">
                        <a:lumMod val="40000"/>
                        <a:lumOff val="60000"/>
                      </a:schemeClr>
                    </a:solidFill>
                  </a:tcPr>
                </a:tc>
                <a:extLst>
                  <a:ext uri="{0D108BD9-81ED-4DB2-BD59-A6C34878D82A}">
                    <a16:rowId xmlns:a16="http://schemas.microsoft.com/office/drawing/2014/main" val="972935749"/>
                  </a:ext>
                </a:extLst>
              </a:tr>
              <a:tr h="553905">
                <a:tc>
                  <a:txBody>
                    <a:bodyPr/>
                    <a:lstStyle/>
                    <a:p>
                      <a:pPr algn="ctr" fontAlgn="ctr"/>
                      <a:r>
                        <a:rPr lang="el-GR" sz="2400" b="0" i="0" u="none" strike="noStrike" dirty="0">
                          <a:solidFill>
                            <a:srgbClr val="000000"/>
                          </a:solidFill>
                          <a:effectLst/>
                          <a:latin typeface="游ゴシック体 ミディアム"/>
                          <a:ea typeface="游ゴシック" panose="020B0400000000000000" pitchFamily="50" charset="-128"/>
                        </a:rPr>
                        <a:t>μ</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3.95 (±0.05)</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3.35 (±0.05)</a:t>
                      </a:r>
                    </a:p>
                  </a:txBody>
                  <a:tcPr marL="4763" marR="4763" marT="4763" marB="0" anchor="ctr">
                    <a:solidFill>
                      <a:schemeClr val="accent3">
                        <a:lumMod val="20000"/>
                        <a:lumOff val="80000"/>
                      </a:schemeClr>
                    </a:solidFill>
                  </a:tcPr>
                </a:tc>
                <a:tc>
                  <a:txBody>
                    <a:bodyPr/>
                    <a:lstStyle/>
                    <a:p>
                      <a:pPr algn="ctr" fontAlgn="ctr"/>
                      <a:r>
                        <a:rPr lang="en-US" altLang="ja-JP" sz="2400" b="0" i="0" u="none" strike="noStrike" dirty="0">
                          <a:solidFill>
                            <a:srgbClr val="000000"/>
                          </a:solidFill>
                          <a:effectLst/>
                          <a:latin typeface="游ゴシック体 ミディアム"/>
                          <a:ea typeface="游ゴシック" panose="020B0400000000000000" pitchFamily="50" charset="-128"/>
                        </a:rPr>
                        <a:t>2.83 (±0.02)</a:t>
                      </a:r>
                    </a:p>
                  </a:txBody>
                  <a:tcPr marL="4763" marR="4763" marT="4763" marB="0" anchor="ctr">
                    <a:solidFill>
                      <a:schemeClr val="accent3">
                        <a:lumMod val="20000"/>
                        <a:lumOff val="80000"/>
                      </a:schemeClr>
                    </a:solidFill>
                  </a:tcPr>
                </a:tc>
                <a:extLst>
                  <a:ext uri="{0D108BD9-81ED-4DB2-BD59-A6C34878D82A}">
                    <a16:rowId xmlns:a16="http://schemas.microsoft.com/office/drawing/2014/main" val="3009358781"/>
                  </a:ext>
                </a:extLst>
              </a:tr>
            </a:tbl>
          </a:graphicData>
        </a:graphic>
      </p:graphicFrame>
    </p:spTree>
    <p:extLst>
      <p:ext uri="{BB962C8B-B14F-4D97-AF65-F5344CB8AC3E}">
        <p14:creationId xmlns:p14="http://schemas.microsoft.com/office/powerpoint/2010/main" val="1894081991"/>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5174</TotalTime>
  <Words>544</Words>
  <Application>Microsoft Office PowerPoint</Application>
  <PresentationFormat>画面に合わせる (4:3)</PresentationFormat>
  <Paragraphs>131</Paragraphs>
  <Slides>16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MS Gothic</vt:lpstr>
      <vt:lpstr>MS Gothic</vt:lpstr>
      <vt:lpstr>ＭＳ 明朝</vt:lpstr>
      <vt:lpstr>游ゴシック体 ボールド</vt:lpstr>
      <vt:lpstr>游ゴシック体 ミディアム</vt:lpstr>
      <vt:lpstr>游明朝</vt:lpstr>
      <vt:lpstr>Arial</vt:lpstr>
      <vt:lpstr>Calibri</vt:lpstr>
      <vt:lpstr>Cambria Math</vt:lpstr>
      <vt:lpstr>Helvetica</vt:lpstr>
      <vt:lpstr>Times New Roman</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郡司 拓也</dc:creator>
  <cp:lastModifiedBy>松原 颯汰</cp:lastModifiedBy>
  <cp:revision>72</cp:revision>
  <dcterms:created xsi:type="dcterms:W3CDTF">2019-10-23T14:01:34Z</dcterms:created>
  <dcterms:modified xsi:type="dcterms:W3CDTF">2023-02-12T09:03:13Z</dcterms:modified>
</cp:coreProperties>
</file>