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797675" cy="9926638"/>
  <p:defaultTextStyle>
    <a:defPPr>
      <a:defRPr lang="ja-JP"/>
    </a:defPPr>
    <a:lvl1pPr marL="0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1pPr>
    <a:lvl2pPr marL="1993301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2pPr>
    <a:lvl3pPr marL="3986601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3pPr>
    <a:lvl4pPr marL="5979902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4pPr>
    <a:lvl5pPr marL="7973202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5pPr>
    <a:lvl6pPr marL="9966503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6pPr>
    <a:lvl7pPr marL="11959803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7pPr>
    <a:lvl8pPr marL="13953104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8pPr>
    <a:lvl9pPr marL="15946404" algn="l" defTabSz="3986601" rtl="0" eaLnBrk="1" latinLnBrk="0" hangingPunct="1">
      <a:defRPr kumimoji="1"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jikawa" initials="f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278" y="6204"/>
      </p:cViewPr>
      <p:guideLst>
        <p:guide orient="horz" pos="10367"/>
        <p:guide pos="9537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r">
              <a:defRPr sz="1200"/>
            </a:lvl1pPr>
          </a:lstStyle>
          <a:p>
            <a:fld id="{E10C286D-2D34-4584-8236-8FFED1AF666B}" type="datetimeFigureOut">
              <a:rPr kumimoji="1" lang="ja-JP" altLang="en-US" smtClean="0"/>
              <a:pPr/>
              <a:t>2014/9/29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r">
              <a:defRPr sz="1200"/>
            </a:lvl1pPr>
          </a:lstStyle>
          <a:p>
            <a:fld id="{8598B8B5-3F97-4606-BE79-B80E3E395B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087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545159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r">
              <a:defRPr sz="1200"/>
            </a:lvl1pPr>
          </a:lstStyle>
          <a:p>
            <a:fld id="{606F6116-0C30-4484-9575-B792897DE56D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4" tIns="45742" rIns="91484" bIns="457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84" tIns="45742" rIns="91484" bIns="45742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r">
              <a:defRPr sz="1200"/>
            </a:lvl1pPr>
          </a:lstStyle>
          <a:p>
            <a:fld id="{B9F73BBC-6B44-43AC-A748-F366CAF78D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1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1pPr>
    <a:lvl2pPr marL="1993301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2pPr>
    <a:lvl3pPr marL="3986601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3pPr>
    <a:lvl4pPr marL="5979902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4pPr>
    <a:lvl5pPr marL="7973202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5pPr>
    <a:lvl6pPr marL="9966503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6pPr>
    <a:lvl7pPr marL="11959803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7pPr>
    <a:lvl8pPr marL="13953104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8pPr>
    <a:lvl9pPr marL="15946404" algn="l" defTabSz="3986601" rtl="0" eaLnBrk="1" latinLnBrk="0" hangingPunct="1">
      <a:defRPr kumimoji="1"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3BBC-6B44-43AC-A748-F366CAF78DA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2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8" y="13298402"/>
            <a:ext cx="25737979" cy="917608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6" y="24258166"/>
            <a:ext cx="21195983" cy="10939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3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7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6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59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53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4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2982" y="1714335"/>
            <a:ext cx="6812994" cy="36525979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999" y="1714335"/>
            <a:ext cx="19934317" cy="3652597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9"/>
            <a:ext cx="25737979" cy="8502250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10" y="18144084"/>
            <a:ext cx="25737979" cy="9364363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93301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8660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597990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7320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6650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5980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95310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94640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999" y="9988665"/>
            <a:ext cx="13373656" cy="28251647"/>
          </a:xfr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92320" y="9988665"/>
            <a:ext cx="13373656" cy="28251647"/>
          </a:xfr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1" y="9582374"/>
            <a:ext cx="13378914" cy="3993479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1993301" indent="0">
              <a:buNone/>
              <a:defRPr sz="8700" b="1"/>
            </a:lvl2pPr>
            <a:lvl3pPr marL="3986601" indent="0">
              <a:buNone/>
              <a:defRPr sz="7800" b="1"/>
            </a:lvl3pPr>
            <a:lvl4pPr marL="5979902" indent="0">
              <a:buNone/>
              <a:defRPr sz="7000" b="1"/>
            </a:lvl4pPr>
            <a:lvl5pPr marL="7973202" indent="0">
              <a:buNone/>
              <a:defRPr sz="7000" b="1"/>
            </a:lvl5pPr>
            <a:lvl6pPr marL="9966503" indent="0">
              <a:buNone/>
              <a:defRPr sz="7000" b="1"/>
            </a:lvl6pPr>
            <a:lvl7pPr marL="11959803" indent="0">
              <a:buNone/>
              <a:defRPr sz="7000" b="1"/>
            </a:lvl7pPr>
            <a:lvl8pPr marL="13953104" indent="0">
              <a:buNone/>
              <a:defRPr sz="7000" b="1"/>
            </a:lvl8pPr>
            <a:lvl9pPr marL="15946404" indent="0">
              <a:buNone/>
              <a:defRPr sz="70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001" y="13575851"/>
            <a:ext cx="13378914" cy="24664452"/>
          </a:xfr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08" y="9582374"/>
            <a:ext cx="13384173" cy="3993479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1993301" indent="0">
              <a:buNone/>
              <a:defRPr sz="8700" b="1"/>
            </a:lvl2pPr>
            <a:lvl3pPr marL="3986601" indent="0">
              <a:buNone/>
              <a:defRPr sz="7800" b="1"/>
            </a:lvl3pPr>
            <a:lvl4pPr marL="5979902" indent="0">
              <a:buNone/>
              <a:defRPr sz="7000" b="1"/>
            </a:lvl4pPr>
            <a:lvl5pPr marL="7973202" indent="0">
              <a:buNone/>
              <a:defRPr sz="7000" b="1"/>
            </a:lvl5pPr>
            <a:lvl6pPr marL="9966503" indent="0">
              <a:buNone/>
              <a:defRPr sz="7000" b="1"/>
            </a:lvl6pPr>
            <a:lvl7pPr marL="11959803" indent="0">
              <a:buNone/>
              <a:defRPr sz="7000" b="1"/>
            </a:lvl7pPr>
            <a:lvl8pPr marL="13953104" indent="0">
              <a:buNone/>
              <a:defRPr sz="7000" b="1"/>
            </a:lvl8pPr>
            <a:lvl9pPr marL="15946404" indent="0">
              <a:buNone/>
              <a:defRPr sz="70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3" cy="24664452"/>
          </a:xfr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4" cy="7253668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31" y="1704426"/>
            <a:ext cx="16927345" cy="36535892"/>
          </a:xfrm>
        </p:spPr>
        <p:txBody>
          <a:bodyPr/>
          <a:lstStyle>
            <a:lvl1pPr>
              <a:defRPr sz="14000"/>
            </a:lvl1pPr>
            <a:lvl2pPr>
              <a:defRPr sz="12200"/>
            </a:lvl2pPr>
            <a:lvl3pPr>
              <a:defRPr sz="105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1" y="8958088"/>
            <a:ext cx="9961904" cy="29282224"/>
          </a:xfrm>
        </p:spPr>
        <p:txBody>
          <a:bodyPr/>
          <a:lstStyle>
            <a:lvl1pPr marL="0" indent="0">
              <a:buNone/>
              <a:defRPr sz="6100"/>
            </a:lvl1pPr>
            <a:lvl2pPr marL="1993301" indent="0">
              <a:buNone/>
              <a:defRPr sz="5200"/>
            </a:lvl2pPr>
            <a:lvl3pPr marL="3986601" indent="0">
              <a:buNone/>
              <a:defRPr sz="4400"/>
            </a:lvl3pPr>
            <a:lvl4pPr marL="5979902" indent="0">
              <a:buNone/>
              <a:defRPr sz="3900"/>
            </a:lvl4pPr>
            <a:lvl5pPr marL="7973202" indent="0">
              <a:buNone/>
              <a:defRPr sz="3900"/>
            </a:lvl5pPr>
            <a:lvl6pPr marL="9966503" indent="0">
              <a:buNone/>
              <a:defRPr sz="3900"/>
            </a:lvl6pPr>
            <a:lvl7pPr marL="11959803" indent="0">
              <a:buNone/>
              <a:defRPr sz="3900"/>
            </a:lvl7pPr>
            <a:lvl8pPr marL="13953104" indent="0">
              <a:buNone/>
              <a:defRPr sz="3900"/>
            </a:lvl8pPr>
            <a:lvl9pPr marL="15946404" indent="0">
              <a:buNone/>
              <a:defRPr sz="3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67"/>
            <a:ext cx="18167985" cy="3537654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000"/>
            </a:lvl1pPr>
            <a:lvl2pPr marL="1993301" indent="0">
              <a:buNone/>
              <a:defRPr sz="12200"/>
            </a:lvl2pPr>
            <a:lvl3pPr marL="3986601" indent="0">
              <a:buNone/>
              <a:defRPr sz="10500"/>
            </a:lvl3pPr>
            <a:lvl4pPr marL="5979902" indent="0">
              <a:buNone/>
              <a:defRPr sz="8700"/>
            </a:lvl4pPr>
            <a:lvl5pPr marL="7973202" indent="0">
              <a:buNone/>
              <a:defRPr sz="8700"/>
            </a:lvl5pPr>
            <a:lvl6pPr marL="9966503" indent="0">
              <a:buNone/>
              <a:defRPr sz="8700"/>
            </a:lvl6pPr>
            <a:lvl7pPr marL="11959803" indent="0">
              <a:buNone/>
              <a:defRPr sz="8700"/>
            </a:lvl7pPr>
            <a:lvl8pPr marL="13953104" indent="0">
              <a:buNone/>
              <a:defRPr sz="8700"/>
            </a:lvl8pPr>
            <a:lvl9pPr marL="15946404" indent="0">
              <a:buNone/>
              <a:defRPr sz="87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7" y="33503621"/>
            <a:ext cx="18167985" cy="5024051"/>
          </a:xfrm>
        </p:spPr>
        <p:txBody>
          <a:bodyPr/>
          <a:lstStyle>
            <a:lvl1pPr marL="0" indent="0">
              <a:buNone/>
              <a:defRPr sz="6100"/>
            </a:lvl1pPr>
            <a:lvl2pPr marL="1993301" indent="0">
              <a:buNone/>
              <a:defRPr sz="5200"/>
            </a:lvl2pPr>
            <a:lvl3pPr marL="3986601" indent="0">
              <a:buNone/>
              <a:defRPr sz="4400"/>
            </a:lvl3pPr>
            <a:lvl4pPr marL="5979902" indent="0">
              <a:buNone/>
              <a:defRPr sz="3900"/>
            </a:lvl4pPr>
            <a:lvl5pPr marL="7973202" indent="0">
              <a:buNone/>
              <a:defRPr sz="3900"/>
            </a:lvl5pPr>
            <a:lvl6pPr marL="9966503" indent="0">
              <a:buNone/>
              <a:defRPr sz="3900"/>
            </a:lvl6pPr>
            <a:lvl7pPr marL="11959803" indent="0">
              <a:buNone/>
              <a:defRPr sz="3900"/>
            </a:lvl7pPr>
            <a:lvl8pPr marL="13953104" indent="0">
              <a:buNone/>
              <a:defRPr sz="3900"/>
            </a:lvl8pPr>
            <a:lvl9pPr marL="15946404" indent="0">
              <a:buNone/>
              <a:defRPr sz="3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3999" y="1714325"/>
            <a:ext cx="27251978" cy="7134754"/>
          </a:xfrm>
          <a:prstGeom prst="rect">
            <a:avLst/>
          </a:prstGeom>
        </p:spPr>
        <p:txBody>
          <a:bodyPr vert="horz" lIns="398660" tIns="199330" rIns="398660" bIns="19933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7"/>
          </a:xfrm>
          <a:prstGeom prst="rect">
            <a:avLst/>
          </a:prstGeom>
        </p:spPr>
        <p:txBody>
          <a:bodyPr vert="horz" lIns="398660" tIns="199330" rIns="398660" bIns="19933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999" y="39677174"/>
            <a:ext cx="7065328" cy="2279159"/>
          </a:xfrm>
          <a:prstGeom prst="rect">
            <a:avLst/>
          </a:prstGeom>
        </p:spPr>
        <p:txBody>
          <a:bodyPr vert="horz" lIns="398660" tIns="199330" rIns="398660" bIns="199330" rtlCol="0" anchor="ctr"/>
          <a:lstStyle>
            <a:lvl1pPr algn="l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8" y="39677174"/>
            <a:ext cx="9588659" cy="2279159"/>
          </a:xfrm>
          <a:prstGeom prst="rect">
            <a:avLst/>
          </a:prstGeom>
        </p:spPr>
        <p:txBody>
          <a:bodyPr vert="horz" lIns="398660" tIns="199330" rIns="398660" bIns="199330" rtlCol="0" anchor="ctr"/>
          <a:lstStyle>
            <a:lvl1pPr algn="ct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49" y="39677174"/>
            <a:ext cx="7065328" cy="2279159"/>
          </a:xfrm>
          <a:prstGeom prst="rect">
            <a:avLst/>
          </a:prstGeom>
        </p:spPr>
        <p:txBody>
          <a:bodyPr vert="horz" lIns="398660" tIns="199330" rIns="398660" bIns="199330" rtlCol="0" anchor="ctr"/>
          <a:lstStyle>
            <a:lvl1pPr algn="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3986601" rtl="0" eaLnBrk="1" latinLnBrk="0" hangingPunct="1">
        <a:spcBef>
          <a:spcPct val="0"/>
        </a:spcBef>
        <a:buNone/>
        <a:defRPr kumimoji="1" sz="1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94975" indent="-1494975" algn="l" defTabSz="3986601" rtl="0" eaLnBrk="1" latinLnBrk="0" hangingPunct="1">
        <a:spcBef>
          <a:spcPct val="20000"/>
        </a:spcBef>
        <a:buFont typeface="Arial" pitchFamily="34" charset="0"/>
        <a:buChar char="•"/>
        <a:defRPr kumimoji="1" sz="14000" kern="1200">
          <a:solidFill>
            <a:schemeClr val="tx1"/>
          </a:solidFill>
          <a:latin typeface="+mn-lt"/>
          <a:ea typeface="+mn-ea"/>
          <a:cs typeface="+mn-cs"/>
        </a:defRPr>
      </a:lvl1pPr>
      <a:lvl2pPr marL="3239113" indent="-1245813" algn="l" defTabSz="3986601" rtl="0" eaLnBrk="1" latinLnBrk="0" hangingPunct="1">
        <a:spcBef>
          <a:spcPct val="20000"/>
        </a:spcBef>
        <a:buFont typeface="Arial" pitchFamily="34" charset="0"/>
        <a:buChar char="–"/>
        <a:defRPr kumimoji="1"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83251" indent="-996650" algn="l" defTabSz="3986601" rtl="0" eaLnBrk="1" latinLnBrk="0" hangingPunct="1">
        <a:spcBef>
          <a:spcPct val="20000"/>
        </a:spcBef>
        <a:buFont typeface="Arial" pitchFamily="34" charset="0"/>
        <a:buChar char="•"/>
        <a:defRPr kumimoji="1"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6976552" indent="-996650" algn="l" defTabSz="3986601" rtl="0" eaLnBrk="1" latinLnBrk="0" hangingPunct="1">
        <a:spcBef>
          <a:spcPct val="20000"/>
        </a:spcBef>
        <a:buFont typeface="Arial" pitchFamily="34" charset="0"/>
        <a:buChar char="–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853" indent="-996650" algn="l" defTabSz="3986601" rtl="0" eaLnBrk="1" latinLnBrk="0" hangingPunct="1">
        <a:spcBef>
          <a:spcPct val="20000"/>
        </a:spcBef>
        <a:buFont typeface="Arial" pitchFamily="34" charset="0"/>
        <a:buChar char="»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3153" indent="-996650" algn="l" defTabSz="3986601" rtl="0" eaLnBrk="1" latinLnBrk="0" hangingPunct="1">
        <a:spcBef>
          <a:spcPct val="20000"/>
        </a:spcBef>
        <a:buFont typeface="Arial" pitchFamily="34" charset="0"/>
        <a:buChar char="•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454" indent="-996650" algn="l" defTabSz="3986601" rtl="0" eaLnBrk="1" latinLnBrk="0" hangingPunct="1">
        <a:spcBef>
          <a:spcPct val="20000"/>
        </a:spcBef>
        <a:buFont typeface="Arial" pitchFamily="34" charset="0"/>
        <a:buChar char="•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949754" indent="-996650" algn="l" defTabSz="3986601" rtl="0" eaLnBrk="1" latinLnBrk="0" hangingPunct="1">
        <a:spcBef>
          <a:spcPct val="20000"/>
        </a:spcBef>
        <a:buFont typeface="Arial" pitchFamily="34" charset="0"/>
        <a:buChar char="•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943055" indent="-996650" algn="l" defTabSz="3986601" rtl="0" eaLnBrk="1" latinLnBrk="0" hangingPunct="1">
        <a:spcBef>
          <a:spcPct val="20000"/>
        </a:spcBef>
        <a:buFont typeface="Arial" pitchFamily="34" charset="0"/>
        <a:buChar char="•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93301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86601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79902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73202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66503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59803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953104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946404" algn="l" defTabSz="3986601" rtl="0" eaLnBrk="1" latinLnBrk="0" hangingPunct="1"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正方形/長方形 96"/>
          <p:cNvSpPr/>
          <p:nvPr/>
        </p:nvSpPr>
        <p:spPr>
          <a:xfrm>
            <a:off x="738388" y="28533054"/>
            <a:ext cx="20666295" cy="13955036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38388" y="19388038"/>
            <a:ext cx="28803200" cy="9145016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38388" y="11827199"/>
            <a:ext cx="15854736" cy="7526764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9035605" y="39478270"/>
            <a:ext cx="20540991" cy="3009820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9024801" y="39478271"/>
            <a:ext cx="2088232" cy="707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738388" y="19316030"/>
            <a:ext cx="9361040" cy="14709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738386" y="11827199"/>
            <a:ext cx="986509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6580147" y="11827200"/>
            <a:ext cx="12961440" cy="7526764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6606355" y="11827198"/>
            <a:ext cx="8424936" cy="13954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49193" y="4986439"/>
            <a:ext cx="28792395" cy="6828565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784892" y="4986439"/>
            <a:ext cx="13238971" cy="707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386" y="449934"/>
            <a:ext cx="28803202" cy="4280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398660" tIns="199330" rIns="398660" bIns="199330" rtlCol="0">
            <a:spAutoFit/>
          </a:bodyPr>
          <a:lstStyle/>
          <a:p>
            <a:pPr algn="ctr"/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1</a:t>
            </a:r>
            <a:r>
              <a:rPr lang="en-US" altLang="ja-JP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photoelectron angular distributions detected in coincidence with the BF</a:t>
            </a:r>
            <a:r>
              <a:rPr lang="en-US" altLang="ja-JP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6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altLang="ja-JP" sz="6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of BF</a:t>
            </a:r>
            <a:r>
              <a:rPr lang="en-US" altLang="ja-JP" sz="6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molecules: fragmentation – site dependence of them</a:t>
            </a:r>
            <a:endParaRPr lang="en-US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Shota Tsuru</a:t>
            </a:r>
            <a:r>
              <a:rPr lang="en-US" altLang="ja-JP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Takashi Fujikawa</a:t>
            </a:r>
            <a:r>
              <a:rPr lang="en-US" altLang="ja-JP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Tomoya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Mizuno</a:t>
            </a:r>
            <a:r>
              <a:rPr lang="en-US" altLang="ja-JP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Akira Yagishita</a:t>
            </a:r>
            <a:r>
              <a:rPr lang="en-US" altLang="ja-JP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altLang="ja-JP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School of Advanced Integration Science, Chiba University, Chiba 263-8522, Japan</a:t>
            </a:r>
          </a:p>
          <a:p>
            <a:pPr algn="ctr"/>
            <a:r>
              <a:rPr lang="en-US" altLang="ja-JP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Materials Structure Science, KEK, Tsukuba, Ibaraki 305-0801 Japan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606356" y="11827198"/>
            <a:ext cx="857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Scattering X-ray Photoelectron Diffraction (XPD) theory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80147" y="18595950"/>
            <a:ext cx="1238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[4]. H.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Shinotsuka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 Arai, T.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Fujikawa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B 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085404 (2008)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8388" y="11827198"/>
            <a:ext cx="986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1</a:t>
            </a:r>
            <a:r>
              <a:rPr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RFPADs for the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fragment ion pair</a:t>
            </a:r>
            <a:endParaRPr lang="en-US" altLang="ja-JP" sz="4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8387" y="19360743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 and comparison between experimental and XPD theoretical results</a:t>
            </a:r>
            <a:endParaRPr kumimoji="1" lang="ja-JP" altLang="en-US" sz="4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024800" y="3949046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1155525" y="39622286"/>
            <a:ext cx="1839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B-F bond with the F 1</a:t>
            </a:r>
            <a:r>
              <a:rPr lang="en-US" altLang="ja-JP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 breaks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preferentially, however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bond breaking of B-F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bonds without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 1</a:t>
            </a:r>
            <a:r>
              <a:rPr lang="en-US" altLang="ja-JP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 also contributes to the F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RFPADs from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ja-JP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9676491" y="10099006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[1]. A.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Yagishita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Hosaka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J. Adachi, J. Electron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Phen.,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295 (2005)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[2]. K. L. Reid, Mol. Phys.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131 (2012)</a:t>
            </a: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576" y="16363702"/>
            <a:ext cx="4247342" cy="1901795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16668466" y="16431105"/>
            <a:ext cx="7721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well describes photoelectron scattering within a molecule in the high energy off-resonance region[4].</a:t>
            </a:r>
            <a:endParaRPr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67" y="5837034"/>
            <a:ext cx="10058400" cy="527008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8255360" y="5274470"/>
            <a:ext cx="11214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roles of the fragment ion pair detection</a:t>
            </a:r>
          </a:p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To record the lab frame location of molecular axis</a:t>
            </a:r>
          </a:p>
          <a:p>
            <a:r>
              <a:rPr kumimoji="1"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select a specific dissociation channel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(The case of polyatomic molecules)</a:t>
            </a:r>
            <a:endParaRPr kumimoji="1" lang="ja-JP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63123" y="11107118"/>
            <a:ext cx="119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rocess to obtain MFPADs of diatomic molecules [1][2]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495" r="59874" b="6451"/>
          <a:stretch/>
        </p:blipFill>
        <p:spPr>
          <a:xfrm>
            <a:off x="1011511" y="12547278"/>
            <a:ext cx="4751972" cy="3492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70940" y="15931654"/>
            <a:ext cx="5286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kumimoji="1" lang="en-US" altLang="ja-JP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three equivalent B-F bonds.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orientation cannot be defined by the BF</a:t>
            </a:r>
            <a:r>
              <a:rPr lang="en-US" altLang="ja-JP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altLang="ja-JP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recoil axis.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8" name="Picture 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23" y="12645195"/>
            <a:ext cx="42767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>
            <a:spLocks noChangeAspect="1"/>
          </p:cNvSpPr>
          <p:nvPr/>
        </p:nvSpPr>
        <p:spPr>
          <a:xfrm>
            <a:off x="12664946" y="13659356"/>
            <a:ext cx="337491" cy="3538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40878" y="13420086"/>
            <a:ext cx="293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2325474" y="14572214"/>
            <a:ext cx="86837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549612" y="14030882"/>
            <a:ext cx="3192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B-F with core hole breaks.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>
            <a:off x="12325474" y="15580326"/>
            <a:ext cx="868379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609373" y="15298193"/>
            <a:ext cx="2738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Equally breaks.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56970" y="18686542"/>
            <a:ext cx="936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].T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Mizuno </a:t>
            </a:r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Chem. Phys. 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074305 (2012)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17642" y="16939766"/>
            <a:ext cx="8492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bond breaking probabilities are not equal[3], but only B-F with core hole breaks?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0786603" y="19388038"/>
                <a:ext cx="18682975" cy="139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kumimoji="1" lang="en-US" altLang="ja-JP" sz="4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4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44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  <m:r>
                        <a:rPr kumimoji="1" lang="en-US" altLang="ja-JP" sz="4400" b="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4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ja-JP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ja-JP" altLang="en-US" sz="4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4400" b="1" i="1" smtClean="0"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ja-JP" sz="44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4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kumimoji="1" lang="en-US" altLang="ja-JP" sz="4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kumimoji="1" lang="en-US" altLang="ja-JP" sz="4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44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e>
                                  <m:sSubSup>
                                    <m:sSubSupPr>
                                      <m:ctrlPr>
                                        <a:rPr lang="ja-JP" altLang="en-US" sz="4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4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ja-JP" sz="44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ja-JP" sz="4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4400" b="0" i="1" smtClean="0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44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4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4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4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ja-JP" sz="4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4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ja-JP" altLang="en-US" sz="4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4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ja-JP" sz="4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4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altLang="ja-JP" sz="4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en-US" altLang="ja-JP" sz="4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e>
                                  <m:sSubSup>
                                    <m:sSubSupPr>
                                      <m:ctrlPr>
                                        <a:rPr lang="ja-JP" altLang="en-US" sz="4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44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ja-JP" sz="44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ja-JP" sz="4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4400" i="1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44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4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4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44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4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4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ja-JP" sz="4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4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ja-JP" altLang="en-US" sz="4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4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ja-JP" sz="4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4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altLang="ja-JP" sz="4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en-US" altLang="ja-JP" sz="4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e>
                                  <m:sSubSup>
                                    <m:sSubSupPr>
                                      <m:ctrlPr>
                                        <a:rPr lang="ja-JP" altLang="en-US" sz="4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ja-JP" sz="44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44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ja-JP" sz="44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ja-JP" sz="4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4400" i="1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4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4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03" y="19388038"/>
                <a:ext cx="18682975" cy="13989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16612843" y="13204062"/>
                <a:ext cx="12527660" cy="3041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4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4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4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40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40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40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1" lang="en-US" altLang="ja-JP" sz="40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4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400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ja-JP" sz="4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kumimoji="1" lang="en-US" altLang="ja-JP" sz="4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4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kumimoji="1" lang="en-US" altLang="ja-JP" sz="4000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kumimoji="1" lang="en-US" altLang="ja-JP" sz="4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ja-JP" sz="4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1" i="1" smtClean="0">
                                      <a:latin typeface="Cambria Math"/>
                                      <a:ea typeface="Cambria Math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1" lang="ja-JP" altLang="en-US" sz="4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kumimoji="1" lang="en-US" altLang="ja-JP" sz="40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4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4000" b="0" i="1" smtClean="0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kumimoji="1" lang="en-US" altLang="ja-JP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40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1" lang="en-US" altLang="ja-JP" sz="4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kumimoji="1" lang="en-US" altLang="ja-JP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4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4000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</m:d>
                          <m:sSubSup>
                            <m:sSubSupPr>
                              <m:ctrlPr>
                                <a:rPr lang="ja-JP" altLang="en-US" sz="40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4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4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40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4000" b="0" i="1" smtClean="0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en-US" altLang="ja-JP" sz="40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40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ja-JP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40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ja-JP" sz="4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ja-JP" altLang="en-US" sz="400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𝐴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ja-JP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en-US" altLang="ja-JP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4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4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kumimoji="1" lang="en-US" altLang="ja-JP" sz="4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4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4000" b="0" i="1" smtClean="0">
                          <a:latin typeface="Cambria Math"/>
                        </a:rPr>
                        <m:t>=1+</m:t>
                      </m:r>
                      <m:r>
                        <a:rPr kumimoji="1" lang="en-US" altLang="ja-JP" sz="4000" b="0" i="1" smtClean="0">
                          <a:latin typeface="Cambria Math"/>
                        </a:rPr>
                        <m:t>𝑋</m:t>
                      </m:r>
                      <m:r>
                        <a:rPr kumimoji="1" lang="en-US" altLang="ja-JP" sz="4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40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ja-JP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0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kumimoji="1" lang="en-US" altLang="ja-JP" sz="40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ja-JP" altLang="en-US" sz="4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40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b="0" i="1" smtClean="0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ja-JP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ja-JP" altLang="en-US" sz="4000" i="1" smtClean="0">
                              <a:latin typeface="Cambria Math"/>
                            </a:rPr>
                            <m:t>𝛼𝛽</m:t>
                          </m:r>
                        </m:sup>
                      </m:sSubSup>
                      <m:r>
                        <a:rPr lang="en-US" altLang="ja-JP" sz="4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ja-JP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40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ja-JP" altLang="en-US" sz="4000" b="0" i="1" smtClean="0">
                                  <a:latin typeface="Cambria Math"/>
                                </a:rPr>
                                <m:t>𝛼𝛽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ja-JP" altLang="en-US" sz="4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4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40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ja-JP" altLang="en-US" sz="4000" i="1">
                              <a:latin typeface="Cambria Math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en-US" altLang="ja-JP" sz="4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altLang="ja-JP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4000" b="0" i="1" smtClean="0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ja-JP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ja-JP" sz="4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altLang="ja-JP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ja-JP" altLang="en-US" sz="4000" b="0" i="1" smtClean="0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2843" y="13204062"/>
                <a:ext cx="12527660" cy="30419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/>
          <p:cNvSpPr txBox="1"/>
          <p:nvPr/>
        </p:nvSpPr>
        <p:spPr>
          <a:xfrm>
            <a:off x="18172401" y="8006130"/>
            <a:ext cx="1129717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MFPADs also reveal dissociation dynamics.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38387" y="4986438"/>
            <a:ext cx="1328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Molecular-frame photoelectron angular distributions (MFPADs)</a:t>
            </a:r>
            <a:endParaRPr lang="en-US" altLang="ja-JP" sz="40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011511" y="40630398"/>
            <a:ext cx="7359724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structures of RFPADs are washed out by the rotation around the recoil axis.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76295" y="38182126"/>
            <a:ext cx="8171004" cy="17543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scatterer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exists in the direction of polarization vector if an electron is emitted from F</a:t>
            </a:r>
            <a:r>
              <a:rPr lang="en-US" altLang="ja-JP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altLang="ja-JP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except the case (a).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8875291" y="40918430"/>
            <a:ext cx="20813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towards quantitative </a:t>
            </a:r>
            <a:r>
              <a:rPr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site-selectivity of chemical bond cleavage by </a:t>
            </a:r>
            <a:r>
              <a:rPr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MFPADs and the simple model based on the multiple scattering XPD theory.</a:t>
            </a:r>
            <a:endParaRPr kumimoji="1" lang="ja-JP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540628" y="12645195"/>
            <a:ext cx="288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K.E. = 4.6 eV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" r="12504" b="74694"/>
          <a:stretch/>
        </p:blipFill>
        <p:spPr>
          <a:xfrm>
            <a:off x="12792930" y="20684182"/>
            <a:ext cx="3931233" cy="154437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73647" r="-632" b="1808"/>
          <a:stretch/>
        </p:blipFill>
        <p:spPr>
          <a:xfrm>
            <a:off x="24652625" y="20756341"/>
            <a:ext cx="4024866" cy="149763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3" r="11462" b="32797"/>
          <a:stretch/>
        </p:blipFill>
        <p:spPr>
          <a:xfrm>
            <a:off x="18866839" y="20756190"/>
            <a:ext cx="3978004" cy="1403977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738386" y="20756190"/>
            <a:ext cx="1130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RFPADs are given by the incoherent superposition of the ones of 3 different channels [5].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0" t="27044" r="34142" b="23305"/>
          <a:stretch/>
        </p:blipFill>
        <p:spPr>
          <a:xfrm>
            <a:off x="6247163" y="13987438"/>
            <a:ext cx="1476000" cy="1761408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>
            <a:off x="4787133" y="39982326"/>
            <a:ext cx="0" cy="6001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3" y="28592868"/>
            <a:ext cx="19745446" cy="9337081"/>
          </a:xfrm>
          <a:prstGeom prst="rect">
            <a:avLst/>
          </a:prstGeom>
        </p:spPr>
      </p:pic>
      <p:sp>
        <p:nvSpPr>
          <p:cNvPr id="102" name="正方形/長方形 101"/>
          <p:cNvSpPr/>
          <p:nvPr/>
        </p:nvSpPr>
        <p:spPr>
          <a:xfrm>
            <a:off x="738388" y="28533054"/>
            <a:ext cx="24482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38388" y="2853305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kumimoji="1" lang="ja-JP" altLang="en-US" sz="4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9169524" y="33993468"/>
            <a:ext cx="3954239" cy="3960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17012195" y="33993468"/>
            <a:ext cx="3980730" cy="3960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990416" y="37029998"/>
            <a:ext cx="442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ZX-plane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62424" y="33213574"/>
            <a:ext cx="442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ZX-plane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1834" y="7074670"/>
            <a:ext cx="6491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MFPADs are rich source of information on photoionization dynamics, and feasible by photoelectron-</a:t>
            </a:r>
            <a:r>
              <a:rPr kumimoji="1" lang="en-US" altLang="ja-JP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photoion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coincidence techniques.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404683" y="22426890"/>
            <a:ext cx="8136906" cy="1705138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1404683" y="22426890"/>
            <a:ext cx="8136905" cy="13089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" y="22301302"/>
            <a:ext cx="20235525" cy="594372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516774" y="26444822"/>
            <a:ext cx="15023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agreement between experimental and theoretical results at </a:t>
            </a:r>
            <a:r>
              <a:rPr lang="en-US" altLang="ja-JP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4400" i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4400" i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0.57 than </a:t>
            </a:r>
            <a:r>
              <a:rPr lang="en-US" altLang="ja-JP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44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altLang="ja-JP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44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US" altLang="ja-JP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indicates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not only B-F with core hole but also without breaks.</a:t>
            </a:r>
            <a:endParaRPr kumimoji="1" lang="ja-JP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2866" y="25633316"/>
            <a:ext cx="3291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K.E. = 142 eV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404683" y="22385079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 1</a:t>
            </a:r>
            <a:r>
              <a:rPr kumimoji="1"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PAD in O</a:t>
            </a:r>
            <a:r>
              <a:rPr kumimoji="1"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</a:t>
            </a:r>
            <a:r>
              <a:rPr kumimoji="1"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molecular frame from CO</a:t>
            </a:r>
            <a:r>
              <a:rPr kumimoji="1"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723" y="23751395"/>
            <a:ext cx="7512700" cy="7329835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23924963" y="23864728"/>
            <a:ext cx="3291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K.E. = 120 eV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1476693" y="31053334"/>
            <a:ext cx="80648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&lt;The possible causes of the difference in relative bond breaking probability of B-F of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C-O of CO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bond length</a:t>
            </a:r>
          </a:p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B-F of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1.3070Å</a:t>
            </a:r>
          </a:p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C-O of CO</a:t>
            </a:r>
            <a:r>
              <a:rPr kumimoji="1"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1.1600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</a:p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numbers of electrons in </a:t>
            </a:r>
          </a:p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bonding valence orbitals</a:t>
            </a:r>
          </a:p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BF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6, CO</a:t>
            </a:r>
            <a:r>
              <a:rPr lang="en-US" altLang="ja-JP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</a:p>
          <a:p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B-F bond is more ionic than C-O</a:t>
            </a:r>
          </a:p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bond.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476693" y="37822086"/>
            <a:ext cx="7992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Tsuru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Kazama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Fujikawa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Adachi, T. Mizuno and A.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Yagishita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Chem. Phys. </a:t>
            </a:r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152 (2014)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5005083" y="30477270"/>
            <a:ext cx="7920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746</Words>
  <Application>Microsoft Office PowerPoint</Application>
  <PresentationFormat>ユーザー設定</PresentationFormat>
  <Paragraphs>55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fujikawa</dc:creator>
  <cp:lastModifiedBy>fujikawa</cp:lastModifiedBy>
  <cp:revision>146</cp:revision>
  <cp:lastPrinted>2014-09-16T07:38:38Z</cp:lastPrinted>
  <dcterms:created xsi:type="dcterms:W3CDTF">2013-10-18T08:42:30Z</dcterms:created>
  <dcterms:modified xsi:type="dcterms:W3CDTF">2014-09-29T07:18:46Z</dcterms:modified>
</cp:coreProperties>
</file>